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5" r:id="rId3"/>
    <p:sldId id="267" r:id="rId4"/>
    <p:sldId id="266" r:id="rId5"/>
    <p:sldId id="269" r:id="rId6"/>
    <p:sldId id="268" r:id="rId7"/>
    <p:sldId id="257" r:id="rId8"/>
    <p:sldId id="279" r:id="rId9"/>
    <p:sldId id="282" r:id="rId10"/>
    <p:sldId id="263" r:id="rId11"/>
    <p:sldId id="262" r:id="rId12"/>
    <p:sldId id="261" r:id="rId13"/>
    <p:sldId id="280" r:id="rId14"/>
    <p:sldId id="260" r:id="rId15"/>
    <p:sldId id="259" r:id="rId16"/>
    <p:sldId id="258" r:id="rId17"/>
    <p:sldId id="270" r:id="rId18"/>
    <p:sldId id="278" r:id="rId19"/>
    <p:sldId id="277" r:id="rId20"/>
    <p:sldId id="276" r:id="rId21"/>
    <p:sldId id="275" r:id="rId22"/>
    <p:sldId id="274" r:id="rId23"/>
    <p:sldId id="273" r:id="rId24"/>
    <p:sldId id="272" r:id="rId25"/>
    <p:sldId id="271" r:id="rId26"/>
    <p:sldId id="286" r:id="rId27"/>
    <p:sldId id="285" r:id="rId28"/>
    <p:sldId id="284" r:id="rId29"/>
    <p:sldId id="288" r:id="rId30"/>
    <p:sldId id="287" r:id="rId31"/>
    <p:sldId id="281" r:id="rId32"/>
    <p:sldId id="283" r:id="rId33"/>
    <p:sldId id="293" r:id="rId34"/>
    <p:sldId id="292" r:id="rId35"/>
    <p:sldId id="295" r:id="rId36"/>
    <p:sldId id="290" r:id="rId37"/>
    <p:sldId id="291" r:id="rId38"/>
    <p:sldId id="309" r:id="rId39"/>
    <p:sldId id="294" r:id="rId40"/>
    <p:sldId id="289" r:id="rId41"/>
    <p:sldId id="311" r:id="rId42"/>
    <p:sldId id="296" r:id="rId43"/>
    <p:sldId id="297" r:id="rId44"/>
    <p:sldId id="310" r:id="rId45"/>
    <p:sldId id="298" r:id="rId46"/>
    <p:sldId id="299" r:id="rId47"/>
    <p:sldId id="312" r:id="rId48"/>
    <p:sldId id="300" r:id="rId49"/>
    <p:sldId id="305" r:id="rId50"/>
    <p:sldId id="313" r:id="rId51"/>
    <p:sldId id="304" r:id="rId52"/>
    <p:sldId id="303" r:id="rId53"/>
    <p:sldId id="314" r:id="rId54"/>
    <p:sldId id="302" r:id="rId55"/>
    <p:sldId id="308" r:id="rId56"/>
    <p:sldId id="307" r:id="rId57"/>
    <p:sldId id="306" r:id="rId58"/>
    <p:sldId id="315" r:id="rId59"/>
    <p:sldId id="301" r:id="rId60"/>
    <p:sldId id="317" r:id="rId61"/>
    <p:sldId id="318" r:id="rId62"/>
    <p:sldId id="319" r:id="rId63"/>
    <p:sldId id="320" r:id="rId64"/>
    <p:sldId id="321" r:id="rId65"/>
    <p:sldId id="32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221AE5-396A-40F5-98BD-9BD4EFDBC65F}" v="2" dt="2023-01-22T14:50:23.2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arv Patil" userId="9c47998f47336ee7" providerId="LiveId" clId="{CF221AE5-396A-40F5-98BD-9BD4EFDBC65F}"/>
    <pc:docChg chg="modSld">
      <pc:chgData name="Atharv Patil" userId="9c47998f47336ee7" providerId="LiveId" clId="{CF221AE5-396A-40F5-98BD-9BD4EFDBC65F}" dt="2023-01-22T14:50:23.234" v="1" actId="1038"/>
      <pc:docMkLst>
        <pc:docMk/>
      </pc:docMkLst>
      <pc:sldChg chg="modSp">
        <pc:chgData name="Atharv Patil" userId="9c47998f47336ee7" providerId="LiveId" clId="{CF221AE5-396A-40F5-98BD-9BD4EFDBC65F}" dt="2023-01-22T13:42:20.360" v="0" actId="1076"/>
        <pc:sldMkLst>
          <pc:docMk/>
          <pc:sldMk cId="1667732949" sldId="289"/>
        </pc:sldMkLst>
        <pc:picChg chg="mod">
          <ac:chgData name="Atharv Patil" userId="9c47998f47336ee7" providerId="LiveId" clId="{CF221AE5-396A-40F5-98BD-9BD4EFDBC65F}" dt="2023-01-22T13:42:20.360" v="0" actId="1076"/>
          <ac:picMkLst>
            <pc:docMk/>
            <pc:sldMk cId="1667732949" sldId="289"/>
            <ac:picMk id="3074" creationId="{00000000-0000-0000-0000-000000000000}"/>
          </ac:picMkLst>
        </pc:picChg>
      </pc:sldChg>
      <pc:sldChg chg="modSp">
        <pc:chgData name="Atharv Patil" userId="9c47998f47336ee7" providerId="LiveId" clId="{CF221AE5-396A-40F5-98BD-9BD4EFDBC65F}" dt="2023-01-22T14:50:23.234" v="1" actId="1038"/>
        <pc:sldMkLst>
          <pc:docMk/>
          <pc:sldMk cId="1870912208" sldId="306"/>
        </pc:sldMkLst>
        <pc:picChg chg="mod">
          <ac:chgData name="Atharv Patil" userId="9c47998f47336ee7" providerId="LiveId" clId="{CF221AE5-396A-40F5-98BD-9BD4EFDBC65F}" dt="2023-01-22T14:50:23.234" v="1" actId="1038"/>
          <ac:picMkLst>
            <pc:docMk/>
            <pc:sldMk cId="1870912208" sldId="306"/>
            <ac:picMk id="13314" creationId="{00000000-0000-0000-0000-000000000000}"/>
          </ac:picMkLst>
        </pc:picChg>
      </pc:sldChg>
    </pc:docChg>
  </pc:docChgLst>
</pc:chgInfo>
</file>

<file path=ppt/ink/ink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86636" units="1/cm"/>
          <inkml:channelProperty channel="Y" name="resolution" value="37.97468" units="1/cm"/>
          <inkml:channelProperty channel="T" name="resolution" value="1" units="1/dev"/>
        </inkml:channelProperties>
      </inkml:inkSource>
      <inkml:timestamp xml:id="ts0" timeString="2022-11-28T08:16:55.076"/>
    </inkml:context>
    <inkml:brush xml:id="br0">
      <inkml:brushProperty name="width" value="0.05292" units="cm"/>
      <inkml:brushProperty name="height" value="0.05292" units="cm"/>
    </inkml:brush>
  </inkml:definitions>
  <inkml:trace contextRef="#ctx0" brushRef="#br0">20151 13907 0,'21'0'94,"106"0"-78,21 0-16,-21 0 15,-21 0-15,-22 0 16,1 0-16,-43 0 16,-63 0 202,-85 0-218,22 21 16,-1 0-16,-42-21 16,42 21-16,-20 0 15,83-21-15,1 0 16,21 21 124,64-21-140,-1 0 16,1 22 0,-1-22-16,-20 0 15,-1 0-15,21 0 16,-41 0-16,-1 0 16,0 0-1,0 0 16,0 0-15,0 21 62,-42-21-62,-42 0-1,-1 0 1,1 0-16,-1 0 16,1 0-16,-1 0 15,22 0-15,0 0 16,20 0-16,1 0 0,42 0 141,22 0-141,-1 0 15,22 0-15,-1 0 16,1 21-16,-1-21 15,1 0-15,-22 0 16,21 0-16,-41 0 16,-1 0 31,0 0-16,-21 21 16,-21-21-16,-43 0-31,1 0 16,-22 0-16,0 0 15,22 0-15,-1 0 16,22 0-16,21 0 15,-21 0-15,20 0 16,1 0 62,21-21-47,21 21-15,1-21-16,20 21 16,21 0-16,22 0 15,0 0-15,-22 0 16,1 0-16,-1 0 16,-20 0-16,-1 0 15,-21 0-15,0 0 16,-84 0 156,-22-21-172,-42 21 15,21 0-15,22-22 16,20 22-16,1 0 16,84 0 140,63 0-141,-20 0-15,-1 22 16,-20-22-16,-22 0 16,42 0-16,-20 21 15,-1-21 1,-21 0 0,-21 21 62</inkml:trace>
  <inkml:trace contextRef="#ctx0" brushRef="#br0" timeOffset="6675.38">27114 14076 0,'22'0'422,"-1"0"-422,0 0 16,42 0-16,1 0 15,-43 0 1,-21-21 0,42 21-16,-20 0 15,-1 0 17,21 0-1,-21 0-16,0 0 1,1 0 0,-1 0-16,21 0 15,0 0-15,1 0 16,41 0-16,1 0 16,0 0-16,-1 0 15,1 0-15,-43 0 16,-20 0-16,-1 0 15,0 0 17,21 0-17,-21 0-15,1 0 16,-1-21 0,0 21-1,0-22 1,0 22 31,0 0 15,-42 0 16,-42-21-62,-1 0-16,-42 0 16,22 21-16,20 0 15,-20-21 1,20 21-16,22 0 15,-1 0-15,-20 0 16,42 0 15,-22-21-15,22 21-16,0 0 16,0 0-16,0 0 15,-22 0-15,1 0 16,21 0-16,-21 0 15,-22 21-15,1-21 16,-1 0-16,22 0 16,21 0-1,-1 0-15,1 0 63,85 21 77,-1-21-140,22 21 16,-22-21-16,-20 0 16,-1 0-16,0 0 15,1 0-15,-1 0 16,0 0-16,1 0 16,-1 0-16,0 0 15,1 0-15,-22 21 16,0-21-16,21 21 15,-20-21-15,-1 0 16,0 0-16,0 0 16,-63 0 140,-1 0-140,-20 0-16,-1 0 15,22 0-15,21 0 16,0 0-16,-22 0 15,22 0-15,0 0 16,0 0 0,0 0-16,0 0 15,-1 0 1,1 0-16,21 22 16,-21-22-16,-21 0 15,-1 0-15,43 21 16,-21-21-16,0 0 15,0 0 1,0 0-16,0 0 16,-1 0-1,22 21 79,43-21-78,20 0-1,22 0-15,-22 0 16,22 0-16,21 0 16,0 0-16,-43 0 15,22 0-15,-22 0 16,-41 0-16,-1 0 31,0 0-15,0-21 218,-63 0-218,-22 21-16,22 0 15,21 0-15,0 0 16,-1 0-16,1 0 16,0 0-1,0 0-15,0 0 16,0 0-1,-1 0 1,1 0 0,0 0-1,0 0 1,0 0 0,-22 0-16,1 0 15,21 0-15,-21 0 16,-43 0-16,64 0 15,0 0 1,-1 21 15,1-21 110,0 0-110,0 0-15,-21 0-16,20 0 15,-20 0-15,0 0 16,21 0-16,84 0 156,-21 0-140,1 0-16,-1 0 16,0 0-16,64 0 15,42 0-15,-63 0 16,-21 0-16,-43 0 15,21 0-15,-21 0 16,0 0-16,1 0 16,-1 0-1,0-21 1,0 21 0,0 0-1,0 0-15,22 0 16,-22 0-1</inkml:trace>
</inkml:ink>
</file>

<file path=ppt/ink/ink2.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86636" units="1/cm"/>
          <inkml:channelProperty channel="Y" name="resolution" value="37.97468" units="1/cm"/>
          <inkml:channelProperty channel="T" name="resolution" value="1" units="1/dev"/>
        </inkml:channelProperties>
      </inkml:inkSource>
      <inkml:timestamp xml:id="ts0" timeString="2022-11-25T11:39:49.6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12044 15536 0,'42'0'141,"0"0"-125,361 64 15,-234-43-16,43 21-15,-22-20 16,-63-1-16,0 0 16,42 0-16,-63 0 15,0-21-15,0 21 16,-43-21-16,43 22 16,-42-22-16,-22 0 15,22 21-15,-22-21 16,0 0-16,-21 0 15,22 0-15,-22 0 16,0 0 0,0 0-1,0 21-15,1-21 16,-65 0 109,-41 0-109,-1 0-16,0 0 15,1 21-15,-43-21 0,-22 21 16,44-21-16,-22 21 15,-22 1-15,44-22 16,-22 0-16,42 0 16,21 0-16,-20 0 15,41 0-15,1 0 16,21 0-16,0 0 16,84 0 93,107 0-109,-1-22 16,64 1-16,-43 0 0,22-42 15,-43 63-15,-21-22 16,-63 22-16,-21 0 15,-43 0-15,0 0 16,0 0 62,-84-21-78,-22-21 16,-63 21-1,0 0-15,21 21 16,0-22 0,0 1-16,21 21 15,-21 0-15,42 0 16,0 0-16,1 0 16,20 0-16,1 0 15,-22 0-15,0 0 16,1 0-16,-22 0 15,42 0-15,-20 0 0,41 0 16,1 0-16,0 0 16,21 0-16,-1-21 172,65 0-157,41 21 1,22 0-16,21 0 15,0 0-15,21 0 16,1 0-16,-44 0 16,-20 0-16,42 0 31,-21 0-31,-21 0 16,-1 0-16,22 0 15,-21 0-15,-22 0 16,1 0-16,-22 0 15,22 0-15,-1 0 16,1 0-16,-22 0 16,0 0-16,-21 0 0,22 0 15,-22 0-15,21 0 16,-21 0 0,22 0-1,-1 0-15,0 0 16,1 0-16,-1 0 15,0 0-15,1 0 16,-22 0-16,-85 0 219,22 0-204,-43-21-15,-20 21 16,-1 0-16,-21 0 16,-21 0-16,42 0 15,0 0 1,0 0-16,21 0 16,22 0-16,-22 0 15,22 0-15,-1 0 16,22 0-16,-22 0 15,22 0-15,0 0 16,-1 0-16,22 0 0,-42 0 16,20 0-16,1 0 15,21 0-15,-21 0 16,-1 0-16,-20 0 16,42 0-1,-1 0-15,1 0 16,0 0-16,0 0 15,0 0-15,-22 0 0,1 0 16,21 0 0,0 0-16,0 0 15,-1 0 1,-20 0-16,21 0 31,-21 0 0,20 0-15,-20 0 0,21 0-1,-21 0-15,20 0 16,1 0 0,0 0-16,0 0 0,0 0 15,0 0 1,-1 0-1,1 0 1,0 0-16,0 0 16,0 21-1,0-21 1,-1 0 0,1 0 15,42 0 125,22 0-140,-1 0-16,22-21 15,-1 21-15,1 0 16,20 0-16,-20 0 16,-1-21-16,1 21 15,-1 0-15,1 0 16,-1 0-16,1 0 15,42 0-15,-43 0 16,43 0-16,-43 0 16,-20 0-16,-1 0 15,-21 0-15,22 0 16,-1 0-16,0 0 16,1 0-16,-1 0 0,43 0 15,-1 0-15,43 0 16,-42 0-16,0 0 15,-22 0-15,-21 0 16,1 0-16,-22 0 16,21 0-16,-21 0 31,22 0-31,-1 0 16,-21 0-1,0 0-15,1 0 16,-1 0-16,0 0 15,0 0 1,0 0-16,0 0 16,1 0-16,-1 0 0,21 0 15,-21 0-15,0 0 16,1 0-16,-1 0 16,21 21-1,-21-21-15,0 0 16,1 0 31,-1 0-16,0 0-15,0 0 46,-42 0-31,0 21-15,-22-21-16,1 0 16,0 0-1,-22 0-15,-20 0 16,20 0-16,-21 0 15,1 0-15,-43 0 16,-21 0 0,42 0-16,-42 0 15,-1 0-15,22 0 16,0 0-16,22 0 0,-22 0 16,21 0-16,21 0 15,0 0-15,1 0 16,20 0-16,22 0 15,-22 0-15,22 0 16,21 0-16,0 0 16,0 0-16,-22 0 15,22 0 1,0 0-16,0 0 16,0 21-1,-1-21-15,1 0 16,0 0 15,0 0-31,0 0 16,0 0-1,63 0 157,127 0-156,85 0-16,21 0 15,43 0-15,-106 0 16,20 0-16,-62 0 16,-22 0-16,-42 0 15,-43 0-15,-20 0 16,20 0-16,1 0 16,-1 0-16,22 0 0,-1 21 15,-20 0-15,-1-21 16,-20 0-16,-22 0 15,0 0 48,-21 22-63,21-22 16,22 0 77,-22 0-61,-64 0 30,22 0-62,-127-22 16,-21 1-16,-1 0 15,-20 21-15,-1 0 16,-20 0-16,41 0 16,65 0-1,-22 0-15,42 0 16,0 0-16,1 0 15,-1 0-15,0 0 16,1 0-16,-43 0 16,21 0-16,-21 0 15,63 0-15,1 0 16,20 0-16,1 0 0,21 0 16,-21 0-16,-1 0 15,22 0 1,0 0 78,21-21-79,42 21-15,43 0 16,42-21-16,85-22 15,20 43-15,22 0 16,-21 0-16,0 0 0,0 0 16,-106 0-16,0 0 15,-64 0-15,1 0 16,-1 0-16,-20 0 16,20 0-1,22 0-15,-22 0 16,22 0-16,-21 0 0,-1 0 15,1 0-15,-22 0 16,21 0 0,-41 0-16,20 0 15,-84 0 95,-22 0-95,-42 0-15,-42 0 16,0 0-16,-21 0 0,-1 0 16,-41 0-16,-22 0 15,63 0-15,22 0 16,42 0-16,-21 0 15,43 0-15,20 0 16,1 0-16,-22 0 16,22 0-1,-1 0-15,1 0 16,-1 0-16,22 0 16,-22 0-1,43 0-15,0 0 0,-21 0 16,20 0-1,22-42 32,43 42-31,63-21-16,63 0 0,43 21 16,84 0-16,0 0 15,22 0-15,20 0 16,-62 0-16,-44 0 0,-41 0 15,-106 0-15,-1 0 16,-20 0-16,-22 0 16,0 0-1,1 0-15,-107 0 110,-20 0-110,-22 0 15,21 0-15,-63 0 16,63 0-16,-42 0 0,21 21 16,-42-21-16,-21 0 15,21 0-15,42 0 16,21 0-16,-42 0 15,64 0-15,-1 0 16,22 0-16,-22 0 16,22 0-1,-21 0-15,20 0 16,1 0 0,0 0-16,20 0 15,86 0 79,84 0-94,-21 0 16,0 0-16,-42 0 15,-22 0-15,-42 0 16,1 21 31</inkml:trace>
  <inkml:trace contextRef="#ctx0" brushRef="#br1" timeOffset="29977.38">12488 15663 0,'0'0'0,"-21"0"15,0 0-15,0 0 16,0 0-1,-1 0-15,1 0 32,42 0 30,85 0-46,42-42-16,43 21 15,42 0-15,0-22 16,-1 22 0,-105 21-16,0 0 15,-42 0-15,-43 0 16,-20 0-16,-1 0 16,0 0-16,0 0 15,0 0 1,0 0-16,1 0 15,20 0-15,-21 0 16,-84 0 62,-64-21-78,0 0 0,-43 0 16,1 0-16,-22-1 15,-20 1-15,41 0 16,22-21-16,-21 42 16,21-21-16,63-1 15,22 22-15,20 0 16,-20 0 0,42 0-1,148 0 95,105 0-95,44 43-15,41 20 16,128 22-16,-149-64 15,-42 21-15,-85-20 16,-105-1 0,-22-21-16,-21 21 78,-42-21-63,-64 0-15,-42 0 16,0 0-16,-42 0 16,0 0-16,-43 0 15,106 0-15,0 0 16,-42 0-16,0 0 16,42 0-16,-21 21 15,0 0 1,43-21-16,-1 0 15,21 0 1,22 0-16,0 0 0,21 0 16,42 0 62,148 0-78,43 0 15,63 0-15,169 0 16,-105 0-16,-21 21 16,-64 1-16,-85-22 15,-106 0-15,-41 0 0,-1 0 16,-106 0 93,-63 0-109,-43 0 16,-41 0-16,41 0 16,-21 0-16,1 0 15,-22 0-15,64 0 16,-64 0-16,63 0 15,65 0-15,-1 0 0,42 0 16,1 0-16,20 21 16,22-21-16,0 0 15,21 21 1,-21-21-16,169 0 94,21 0-94,85 0 15,22 0-15,20 0 16,21 0-16,-105 0 16,-43 0-16,-63 0 0,-85 0 15,-42 0 79,-85 0-94,-105 0 16,-1 0-16,-21 0 15,-42 0-15,42-42 16,64 20-1,0 1 1,20 0 0,1 0-16,64 21 0,-1 0 15,0-21-15,64 21 0,21-21 16,-21 21-16,42 0 78,85-22-78,63 22 16,64 0-1,-21 0-15,84 0 0,-21 0 16,0 0 0,-42 0-16,-63 0 15,-86 0 1,-20 0-16</inkml:trace>
  <inkml:trace contextRef="#ctx0" brushRef="#br1" timeOffset="34253.63">16023 16976 0,'0'-21'94,"21"-1"-94,85 1 15,0 21-15,42-21 16,0 0-16,-21 21 15,64-21-15,-22 21 16,22 0-16,-22 0 16,21 0-16,-41 0 15,-44 0 1,22 0-16,-42 0 16,-21 0-16,-1 0 15,1 0-15,-22 0 16,43 0-16,-22 0 15,1 0-15,20 0 16,1 0 0,0 0-16,-1 0 0,-20 0 15,-1 0-15,-20 0 16,-22 0-16,-85-21 94,1 21-79,-64 0-15,42 0 16,0 0-16,1 0 16,-22 0-16,-21 0 15,21 0 1,-42 0-16,0 0 0,42 0 15,-63 0-15,20 0 16,-20 0-16,21 0 16,21 0-16,-21 0 15,63 0-15,0 0 16,-20 0-16,62 0 16,-20 0-16,20 0 0,22 0 15,0 0-15,0 0 16,0 0-1,0 0-15,-22 0 16,1 21 0,21-21 15,0 0-31,-1 0 16,1 21-1,85-21 48,84 0-63,64 0 0,42 0 15,63 0-15,64 0 16,-106 0-16,-21 0 16,-84 0-1,-43 0-15,-85 0 0,0 0 16,1 0-16,-1 0 31,-21 0-15,0 0-16,0 0 15,22 0-15,-22 0 16,0 0 0,-42 0 46,-85 0-46,-42 0-16,-21 0 15,-43 0-15,-42 0 16,21 0-16,21 0 16,22 0-1,63 0-15,42 0 16,1 0-1,20 0-15,-21 21 16,22 0-16,-43 0 16,64-21-16,-22 22 15,1-22-15,-1 0 16,1 42-16,20-42 0,1 0 16,-21 21-16,-1-21 15,22 0-15,-1 0 16,22 0-16,0 21 15,106-21 95,84 0-110,85 0 15,0 0 1,42 0-16,1 0 16,-86 0-16,22 0 15,-63 0-15,-86 0 16,-20 0-16,-43 0 16,21 0-16,-21 0 15,22 0-15,-22 0 16,21 0-16,22 0 0,-1 0 15,1 0-15,-22 0 16,22 0-16,-43 0 16,0 0-1,-63-21 95,-85 0-110,21 0 15,-42 21-15,-22-21 16,-20 21-16,20 0 0,-41 0 16,63 0-16,21 0 15,-22 0-15,65 0 16,-1 0-16,0 0 15,22 0-15,21 0 16,-1 0 0,1 0-16,21 0 0,0 0 15,-43 0-15,43 0 16,0 0 0,0 0 46,42 0-31,106 0-15,106 0-16,42 0 16,42 0-16,-20 0 15,62 0-15,-147 0 16,-64 0-16,-63 0 15,-22 0-15,-20 0 16,-22 0-16,21 0 16,-21-22-16,1 1 15,-44 0 126,-83 21-125,-44-21-16,22 21 15,-42 0-15,-43 0 16,43 0-16,0 0 15,-1 0-15,1 0 16,21 0-16,21 0 16,0 0-1,63 0-15,1 0 16,-1 0-16,22 21 16,21-21-16,-43 0 15,22 0-15,-21 0 16,20 0-16,1 0 15,21 0-15,0 0 16,84 0 62,106 0-78,85 0 16,22 0-16,41 0 0,-21 0 15,-20 21-15,-65 22 16,-41-22-16,-22-21 16,-64 0-16,-41 0 15,20 0-15,-20 0 16,20 0-16,1 0 16,20 0-1,1 0-15,-43 0 16,1 0-16,-22 0 15,0 0 1,0 21 109,-63-21-78,-1 0-31,-20 0-16,-22 0 15,22 0-15,-22 0 16,0 0-16,22 0 15,-43 0 1,21-21-16,-20 21 0,-1-21 16,42 21-16,-20 0 15,-22 0-15,21 0 16,22 0-16,-22 0 16,0-22-16,1 1 15,41 21-15,-63-21 31,43 21-31,-1-21 0,22 21 16,-43 0 0,22-21-16,-1 21 0,-20-21 15,-1-1-15,0 22 16,22-21-16,21 21 16,20 0-16,1 0 15,0 0-15,0 0 16,0 0-16,0 0 15,-1 0 1,1 0 0,0 0-16,0 0 15,0 0-15,0 0 16,-22 0-16,22 0 16,0 0-16,0 0 15,-43 0-15,43 0 16,0 0-16,0 0 15,0 0-15,-1 0 16,1 0 47</inkml:trace>
  <inkml:trace contextRef="#ctx0" brushRef="#br1" timeOffset="38203.75">5673 17992 0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CE6746-E782-4025-823D-0FD8FC957702}" type="datetimeFigureOut">
              <a:rPr lang="en-GB" smtClean="0"/>
              <a:t>22/01/2023</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ED9223-EDFC-4D0B-AD87-67FE667B3975}" type="slidenum">
              <a:rPr lang="en-GB" smtClean="0"/>
              <a:t>‹#›</a:t>
            </a:fld>
            <a:endParaRPr lang="en-GB"/>
          </a:p>
        </p:txBody>
      </p:sp>
    </p:spTree>
    <p:extLst>
      <p:ext uri="{BB962C8B-B14F-4D97-AF65-F5344CB8AC3E}">
        <p14:creationId xmlns:p14="http://schemas.microsoft.com/office/powerpoint/2010/main" val="67632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1ED9223-EDFC-4D0B-AD87-67FE667B3975}" type="slidenum">
              <a:rPr lang="en-GB" smtClean="0"/>
              <a:t>57</a:t>
            </a:fld>
            <a:endParaRPr lang="en-GB"/>
          </a:p>
        </p:txBody>
      </p:sp>
    </p:spTree>
    <p:extLst>
      <p:ext uri="{BB962C8B-B14F-4D97-AF65-F5344CB8AC3E}">
        <p14:creationId xmlns:p14="http://schemas.microsoft.com/office/powerpoint/2010/main" val="102311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E91E46-5365-46D9-A5AD-FB847830B5DC}"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1277608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91E46-5365-46D9-A5AD-FB847830B5DC}"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40669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91E46-5365-46D9-A5AD-FB847830B5DC}"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63208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E91E46-5365-46D9-A5AD-FB847830B5DC}"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209212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E91E46-5365-46D9-A5AD-FB847830B5DC}" type="datetimeFigureOut">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80948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E91E46-5365-46D9-A5AD-FB847830B5DC}"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57070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E91E46-5365-46D9-A5AD-FB847830B5DC}" type="datetimeFigureOut">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11602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E91E46-5365-46D9-A5AD-FB847830B5DC}" type="datetimeFigureOut">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752924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E91E46-5365-46D9-A5AD-FB847830B5DC}" type="datetimeFigureOut">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160890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91E46-5365-46D9-A5AD-FB847830B5DC}"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410021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E91E46-5365-46D9-A5AD-FB847830B5DC}" type="datetimeFigureOut">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04DD2A-73AF-4246-97E3-B7985BA04C71}" type="slidenum">
              <a:rPr lang="en-US" smtClean="0"/>
              <a:t>‹#›</a:t>
            </a:fld>
            <a:endParaRPr lang="en-US"/>
          </a:p>
        </p:txBody>
      </p:sp>
    </p:spTree>
    <p:extLst>
      <p:ext uri="{BB962C8B-B14F-4D97-AF65-F5344CB8AC3E}">
        <p14:creationId xmlns:p14="http://schemas.microsoft.com/office/powerpoint/2010/main" val="3768094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91E46-5365-46D9-A5AD-FB847830B5DC}" type="datetimeFigureOut">
              <a:rPr lang="en-US" smtClean="0"/>
              <a:t>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4DD2A-73AF-4246-97E3-B7985BA04C71}" type="slidenum">
              <a:rPr lang="en-US" smtClean="0"/>
              <a:t>‹#›</a:t>
            </a:fld>
            <a:endParaRPr lang="en-US"/>
          </a:p>
        </p:txBody>
      </p:sp>
    </p:spTree>
    <p:extLst>
      <p:ext uri="{BB962C8B-B14F-4D97-AF65-F5344CB8AC3E}">
        <p14:creationId xmlns:p14="http://schemas.microsoft.com/office/powerpoint/2010/main" val="2842904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aler.com/topics/dbm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png"/><Relationship Id="rId7" Type="http://schemas.openxmlformats.org/officeDocument/2006/relationships/image" Target="../media/image36.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customXml" Target="../ink/ink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708" y="385590"/>
            <a:ext cx="11281272" cy="2123658"/>
          </a:xfrm>
          <a:prstGeom prst="rect">
            <a:avLst/>
          </a:prstGeom>
          <a:noFill/>
        </p:spPr>
        <p:txBody>
          <a:bodyPr wrap="square" rtlCol="0">
            <a:spAutoFit/>
          </a:bodyPr>
          <a:lstStyle/>
          <a:p>
            <a:pPr algn="ctr">
              <a:lnSpc>
                <a:spcPct val="150000"/>
              </a:lnSpc>
            </a:pPr>
            <a:r>
              <a:rPr lang="en-US" sz="4400" b="1" dirty="0"/>
              <a:t>Unit-III</a:t>
            </a:r>
          </a:p>
          <a:p>
            <a:pPr algn="ctr">
              <a:lnSpc>
                <a:spcPct val="150000"/>
              </a:lnSpc>
            </a:pPr>
            <a:r>
              <a:rPr lang="en-US" sz="4400" b="1" dirty="0"/>
              <a:t>Relational Model and Relational Algebra</a:t>
            </a:r>
          </a:p>
        </p:txBody>
      </p:sp>
      <p:sp>
        <p:nvSpPr>
          <p:cNvPr id="5" name="TextBox 4"/>
          <p:cNvSpPr txBox="1"/>
          <p:nvPr/>
        </p:nvSpPr>
        <p:spPr>
          <a:xfrm>
            <a:off x="176270" y="2644048"/>
            <a:ext cx="11688896" cy="3231654"/>
          </a:xfrm>
          <a:prstGeom prst="rect">
            <a:avLst/>
          </a:prstGeom>
          <a:noFill/>
        </p:spPr>
        <p:txBody>
          <a:bodyPr wrap="square" rtlCol="0">
            <a:spAutoFit/>
          </a:bodyPr>
          <a:lstStyle/>
          <a:p>
            <a:pPr algn="just">
              <a:lnSpc>
                <a:spcPct val="150000"/>
              </a:lnSpc>
            </a:pPr>
            <a:r>
              <a:rPr lang="en-US" sz="2400" b="1" dirty="0"/>
              <a:t>Contents:</a:t>
            </a:r>
          </a:p>
          <a:p>
            <a:pPr algn="just">
              <a:lnSpc>
                <a:spcPct val="150000"/>
              </a:lnSpc>
            </a:pPr>
            <a:r>
              <a:rPr lang="en-IN" sz="2200" dirty="0"/>
              <a:t>Introduction to the Relational Model, Relational Schema and Concept of Keys, Mapping the ER and EER Model to the Relational Model.</a:t>
            </a:r>
          </a:p>
          <a:p>
            <a:pPr algn="just">
              <a:lnSpc>
                <a:spcPct val="150000"/>
              </a:lnSpc>
            </a:pPr>
            <a:r>
              <a:rPr lang="en-IN" sz="2200" dirty="0"/>
              <a:t>Relational Algebra: Unary and Set Operations, Relational Algebra Queries.</a:t>
            </a:r>
            <a:endParaRPr lang="en-US" sz="2200" dirty="0"/>
          </a:p>
          <a:p>
            <a:pPr algn="just">
              <a:lnSpc>
                <a:spcPct val="150000"/>
              </a:lnSpc>
            </a:pPr>
            <a:r>
              <a:rPr lang="en-US" sz="2400" b="1" dirty="0"/>
              <a:t>Course Outcome: </a:t>
            </a:r>
          </a:p>
          <a:p>
            <a:pPr algn="just">
              <a:lnSpc>
                <a:spcPct val="150000"/>
              </a:lnSpc>
            </a:pPr>
            <a:r>
              <a:rPr lang="en-US" sz="2200" dirty="0"/>
              <a:t>Build Relational Model from conceptual model and formulate relational algebra queries.</a:t>
            </a:r>
          </a:p>
        </p:txBody>
      </p:sp>
    </p:spTree>
    <p:extLst>
      <p:ext uri="{BB962C8B-B14F-4D97-AF65-F5344CB8AC3E}">
        <p14:creationId xmlns:p14="http://schemas.microsoft.com/office/powerpoint/2010/main" val="4184481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4760" y="445264"/>
            <a:ext cx="10125146" cy="3664027"/>
          </a:xfrm>
          <a:prstGeom prst="rect">
            <a:avLst/>
          </a:prstGeom>
        </p:spPr>
      </p:pic>
    </p:spTree>
    <p:extLst>
      <p:ext uri="{BB962C8B-B14F-4D97-AF65-F5344CB8AC3E}">
        <p14:creationId xmlns:p14="http://schemas.microsoft.com/office/powerpoint/2010/main" val="54128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631" y="145428"/>
            <a:ext cx="11879856" cy="6278642"/>
          </a:xfrm>
          <a:prstGeom prst="rect">
            <a:avLst/>
          </a:prstGeom>
        </p:spPr>
        <p:txBody>
          <a:bodyPr wrap="square">
            <a:spAutoFit/>
          </a:bodyPr>
          <a:lstStyle/>
          <a:p>
            <a:pPr>
              <a:lnSpc>
                <a:spcPct val="150000"/>
              </a:lnSpc>
            </a:pPr>
            <a:r>
              <a:rPr lang="en-US" sz="3200" b="1" dirty="0">
                <a:solidFill>
                  <a:srgbClr val="610B4B"/>
                </a:solidFill>
              </a:rPr>
              <a:t>1. Select Operation:</a:t>
            </a:r>
          </a:p>
          <a:p>
            <a:pPr>
              <a:lnSpc>
                <a:spcPct val="150000"/>
              </a:lnSpc>
              <a:buFont typeface="Arial" panose="020B0604020202020204" pitchFamily="34" charset="0"/>
              <a:buChar char="•"/>
            </a:pPr>
            <a:r>
              <a:rPr lang="en-US" sz="2400" dirty="0">
                <a:solidFill>
                  <a:srgbClr val="000000"/>
                </a:solidFill>
              </a:rPr>
              <a:t> The select operation selects tuples that satisfy a given predicate from a relation.</a:t>
            </a:r>
          </a:p>
          <a:p>
            <a:pPr>
              <a:lnSpc>
                <a:spcPct val="150000"/>
              </a:lnSpc>
              <a:buFont typeface="Arial" panose="020B0604020202020204" pitchFamily="34" charset="0"/>
              <a:buChar char="•"/>
            </a:pPr>
            <a:r>
              <a:rPr lang="en-US" sz="2400" dirty="0">
                <a:solidFill>
                  <a:srgbClr val="000000"/>
                </a:solidFill>
              </a:rPr>
              <a:t> It is denoted by sigma (σ).</a:t>
            </a:r>
          </a:p>
          <a:p>
            <a:pPr>
              <a:lnSpc>
                <a:spcPct val="150000"/>
              </a:lnSpc>
            </a:pPr>
            <a:r>
              <a:rPr lang="en-US" sz="2400" dirty="0">
                <a:solidFill>
                  <a:srgbClr val="000000"/>
                </a:solidFill>
              </a:rPr>
              <a:t>Notation:  </a:t>
            </a:r>
            <a:r>
              <a:rPr lang="en-US" sz="3200" dirty="0">
                <a:solidFill>
                  <a:srgbClr val="000000"/>
                </a:solidFill>
              </a:rPr>
              <a:t>σ p(r)</a:t>
            </a:r>
            <a:r>
              <a:rPr lang="en-US" sz="2400" dirty="0">
                <a:solidFill>
                  <a:srgbClr val="000000"/>
                </a:solidFill>
              </a:rPr>
              <a:t>  </a:t>
            </a:r>
          </a:p>
          <a:p>
            <a:pPr>
              <a:lnSpc>
                <a:spcPct val="150000"/>
              </a:lnSpc>
            </a:pPr>
            <a:r>
              <a:rPr lang="en-US" sz="2400" b="1" dirty="0">
                <a:solidFill>
                  <a:srgbClr val="333333"/>
                </a:solidFill>
              </a:rPr>
              <a:t>Where:</a:t>
            </a:r>
            <a:endParaRPr lang="en-US" sz="2400" dirty="0">
              <a:solidFill>
                <a:srgbClr val="333333"/>
              </a:solidFill>
            </a:endParaRPr>
          </a:p>
          <a:p>
            <a:pPr>
              <a:lnSpc>
                <a:spcPct val="150000"/>
              </a:lnSpc>
            </a:pPr>
            <a:r>
              <a:rPr lang="en-US" sz="3600" b="1" dirty="0">
                <a:solidFill>
                  <a:srgbClr val="333333"/>
                </a:solidFill>
              </a:rPr>
              <a:t>σ</a:t>
            </a:r>
            <a:r>
              <a:rPr lang="en-US" sz="2400" dirty="0">
                <a:solidFill>
                  <a:srgbClr val="333333"/>
                </a:solidFill>
              </a:rPr>
              <a:t> is used for selection prediction</a:t>
            </a:r>
            <a:br>
              <a:rPr lang="en-US" sz="2400" dirty="0">
                <a:solidFill>
                  <a:srgbClr val="333333"/>
                </a:solidFill>
              </a:rPr>
            </a:br>
            <a:r>
              <a:rPr lang="en-US" sz="3600" b="1" dirty="0">
                <a:solidFill>
                  <a:srgbClr val="333333"/>
                </a:solidFill>
              </a:rPr>
              <a:t>r</a:t>
            </a:r>
            <a:r>
              <a:rPr lang="en-US" sz="2400" dirty="0">
                <a:solidFill>
                  <a:srgbClr val="333333"/>
                </a:solidFill>
              </a:rPr>
              <a:t> is used for relation</a:t>
            </a:r>
            <a:br>
              <a:rPr lang="en-US" sz="2400" dirty="0">
                <a:solidFill>
                  <a:srgbClr val="333333"/>
                </a:solidFill>
              </a:rPr>
            </a:br>
            <a:r>
              <a:rPr lang="en-US" sz="3600" b="1" dirty="0">
                <a:solidFill>
                  <a:srgbClr val="333333"/>
                </a:solidFill>
              </a:rPr>
              <a:t>p</a:t>
            </a:r>
            <a:r>
              <a:rPr lang="en-US" sz="2400" dirty="0">
                <a:solidFill>
                  <a:srgbClr val="333333"/>
                </a:solidFill>
              </a:rPr>
              <a:t> is used as a propositional logic formula which may use connectors like: AND OR and NOT. </a:t>
            </a:r>
          </a:p>
          <a:p>
            <a:pPr>
              <a:lnSpc>
                <a:spcPct val="150000"/>
              </a:lnSpc>
            </a:pPr>
            <a:r>
              <a:rPr lang="en-US" sz="2400" dirty="0">
                <a:solidFill>
                  <a:srgbClr val="333333"/>
                </a:solidFill>
              </a:rPr>
              <a:t>	These relational can use as relational operators like =, ≠, ≥, &lt;, &gt;, ≤.</a:t>
            </a:r>
          </a:p>
        </p:txBody>
      </p:sp>
    </p:spTree>
    <p:extLst>
      <p:ext uri="{BB962C8B-B14F-4D97-AF65-F5344CB8AC3E}">
        <p14:creationId xmlns:p14="http://schemas.microsoft.com/office/powerpoint/2010/main" val="4146608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41332" y="161408"/>
            <a:ext cx="7448309" cy="3577215"/>
          </a:xfrm>
          <a:prstGeom prst="rect">
            <a:avLst/>
          </a:prstGeom>
          <a:ln>
            <a:solidFill>
              <a:schemeClr val="tx1"/>
            </a:solidFill>
          </a:ln>
        </p:spPr>
      </p:pic>
      <p:sp>
        <p:nvSpPr>
          <p:cNvPr id="3" name="Rectangle 2"/>
          <p:cNvSpPr/>
          <p:nvPr/>
        </p:nvSpPr>
        <p:spPr>
          <a:xfrm>
            <a:off x="279094" y="3523733"/>
            <a:ext cx="8480061" cy="1569660"/>
          </a:xfrm>
          <a:prstGeom prst="rect">
            <a:avLst/>
          </a:prstGeom>
        </p:spPr>
        <p:txBody>
          <a:bodyPr wrap="square">
            <a:spAutoFit/>
          </a:bodyPr>
          <a:lstStyle/>
          <a:p>
            <a:pPr algn="just">
              <a:lnSpc>
                <a:spcPct val="150000"/>
              </a:lnSpc>
            </a:pPr>
            <a:r>
              <a:rPr lang="en-US" sz="2000" b="1" dirty="0">
                <a:solidFill>
                  <a:srgbClr val="333333"/>
                </a:solidFill>
              </a:rPr>
              <a:t>Input:</a:t>
            </a:r>
            <a:endParaRPr lang="en-US" sz="2000" dirty="0">
              <a:solidFill>
                <a:srgbClr val="333333"/>
              </a:solidFill>
            </a:endParaRPr>
          </a:p>
          <a:p>
            <a:pPr algn="just">
              <a:lnSpc>
                <a:spcPct val="150000"/>
              </a:lnSpc>
            </a:pPr>
            <a:r>
              <a:rPr lang="en-US" sz="2400" dirty="0">
                <a:solidFill>
                  <a:srgbClr val="000000"/>
                </a:solidFill>
              </a:rPr>
              <a:t>σ BRANCH_NAME=</a:t>
            </a:r>
            <a:r>
              <a:rPr lang="en-US" sz="2400" dirty="0">
                <a:solidFill>
                  <a:srgbClr val="0000FF"/>
                </a:solidFill>
              </a:rPr>
              <a:t>"</a:t>
            </a:r>
            <a:r>
              <a:rPr lang="en-US" sz="2400" dirty="0" err="1">
                <a:solidFill>
                  <a:srgbClr val="0000FF"/>
                </a:solidFill>
              </a:rPr>
              <a:t>perryride</a:t>
            </a:r>
            <a:r>
              <a:rPr lang="en-US" sz="2400" dirty="0">
                <a:solidFill>
                  <a:srgbClr val="0000FF"/>
                </a:solidFill>
              </a:rPr>
              <a:t>"</a:t>
            </a:r>
            <a:r>
              <a:rPr lang="en-US" sz="2400" dirty="0">
                <a:solidFill>
                  <a:srgbClr val="000000"/>
                </a:solidFill>
              </a:rPr>
              <a:t> (LOAN)</a:t>
            </a:r>
            <a:r>
              <a:rPr lang="en-US" sz="2000" dirty="0">
                <a:solidFill>
                  <a:srgbClr val="000000"/>
                </a:solidFill>
              </a:rPr>
              <a:t>  </a:t>
            </a:r>
          </a:p>
          <a:p>
            <a:pPr algn="just">
              <a:lnSpc>
                <a:spcPct val="150000"/>
              </a:lnSpc>
            </a:pPr>
            <a:r>
              <a:rPr lang="en-US" sz="2000" b="1" dirty="0">
                <a:solidFill>
                  <a:srgbClr val="333333"/>
                </a:solidFill>
              </a:rPr>
              <a:t>Output:</a:t>
            </a:r>
            <a:endParaRPr lang="en-US" sz="2000" b="0" i="0" dirty="0">
              <a:solidFill>
                <a:srgbClr val="333333"/>
              </a:solidFill>
              <a:effectLst/>
            </a:endParaRPr>
          </a:p>
        </p:txBody>
      </p:sp>
      <p:pic>
        <p:nvPicPr>
          <p:cNvPr id="4" name="Picture 3"/>
          <p:cNvPicPr>
            <a:picLocks noChangeAspect="1"/>
          </p:cNvPicPr>
          <p:nvPr/>
        </p:nvPicPr>
        <p:blipFill>
          <a:blip r:embed="rId3"/>
          <a:stretch>
            <a:fillRect/>
          </a:stretch>
        </p:blipFill>
        <p:spPr>
          <a:xfrm>
            <a:off x="1815430" y="5030168"/>
            <a:ext cx="7790807" cy="1474803"/>
          </a:xfrm>
          <a:prstGeom prst="rect">
            <a:avLst/>
          </a:prstGeom>
          <a:ln>
            <a:solidFill>
              <a:schemeClr val="tx1"/>
            </a:solidFill>
          </a:ln>
        </p:spPr>
      </p:pic>
      <p:sp>
        <p:nvSpPr>
          <p:cNvPr id="5" name="Rectangle 4"/>
          <p:cNvSpPr/>
          <p:nvPr/>
        </p:nvSpPr>
        <p:spPr>
          <a:xfrm>
            <a:off x="158566" y="622319"/>
            <a:ext cx="3313728" cy="369332"/>
          </a:xfrm>
          <a:prstGeom prst="rect">
            <a:avLst/>
          </a:prstGeom>
        </p:spPr>
        <p:txBody>
          <a:bodyPr wrap="none">
            <a:spAutoFit/>
          </a:bodyPr>
          <a:lstStyle/>
          <a:p>
            <a:r>
              <a:rPr lang="en-US" b="1" dirty="0">
                <a:solidFill>
                  <a:srgbClr val="333333"/>
                </a:solidFill>
                <a:latin typeface="inter-bold"/>
              </a:rPr>
              <a:t>For example: LOAN Relation</a:t>
            </a:r>
            <a:endParaRPr lang="en-US" dirty="0">
              <a:solidFill>
                <a:srgbClr val="333333"/>
              </a:solidFill>
              <a:latin typeface="inter-regular"/>
            </a:endParaRPr>
          </a:p>
        </p:txBody>
      </p:sp>
    </p:spTree>
    <p:extLst>
      <p:ext uri="{BB962C8B-B14F-4D97-AF65-F5344CB8AC3E}">
        <p14:creationId xmlns:p14="http://schemas.microsoft.com/office/powerpoint/2010/main" val="181854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186683" y="183616"/>
            <a:ext cx="11799668" cy="5216813"/>
          </a:xfrm>
          <a:prstGeom prst="rect">
            <a:avLst/>
          </a:prstGeom>
          <a:noFill/>
          <a:ln>
            <a:noFill/>
          </a:ln>
          <a:effec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For example</a:t>
            </a:r>
            <a:r>
              <a:rPr kumimoji="0" lang="en-US" altLang="en-US" sz="2000" b="0" i="0" u="none" strike="noStrike" cap="none" normalizeH="0" baseline="0" dirty="0">
                <a:ln>
                  <a:noFill/>
                </a:ln>
                <a:solidFill>
                  <a:srgbClr val="000000"/>
                </a:solidFill>
                <a:effectLst/>
                <a:latin typeface="+mn-lt"/>
              </a:rPr>
              <a: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2000" dirty="0">
                <a:solidFill>
                  <a:srgbClr val="000000"/>
                </a:solidFill>
                <a:latin typeface="+mn-lt"/>
              </a:rPr>
              <a:t>	</a:t>
            </a:r>
            <a:r>
              <a:rPr kumimoji="0" lang="en-US" altLang="en-US" sz="2800" b="0" i="0" u="none" strike="noStrike" cap="none" normalizeH="0" baseline="0" dirty="0" err="1">
                <a:ln>
                  <a:noFill/>
                </a:ln>
                <a:solidFill>
                  <a:srgbClr val="000000"/>
                </a:solidFill>
                <a:effectLst/>
                <a:latin typeface="+mn-lt"/>
              </a:rPr>
              <a:t>σ</a:t>
            </a:r>
            <a:r>
              <a:rPr kumimoji="0" lang="en-US" altLang="en-US" sz="2800" b="0" i="1" u="none" strike="noStrike" cap="none" normalizeH="0" baseline="-30000" dirty="0" err="1">
                <a:ln>
                  <a:noFill/>
                </a:ln>
                <a:solidFill>
                  <a:srgbClr val="000000"/>
                </a:solidFill>
                <a:effectLst/>
                <a:latin typeface="+mn-lt"/>
              </a:rPr>
              <a:t>subject</a:t>
            </a:r>
            <a:r>
              <a:rPr kumimoji="0" lang="en-US" altLang="en-US" sz="2800" b="0" i="1" u="none" strike="noStrike" cap="none" normalizeH="0" baseline="-30000" dirty="0">
                <a:ln>
                  <a:noFill/>
                </a:ln>
                <a:solidFill>
                  <a:srgbClr val="000000"/>
                </a:solidFill>
                <a:effectLst/>
                <a:latin typeface="+mn-lt"/>
              </a:rPr>
              <a:t> = "database"</a:t>
            </a:r>
            <a:r>
              <a:rPr kumimoji="0" lang="en-US" altLang="en-US" sz="2800" b="0" i="0" u="none" strike="noStrike" cap="none" normalizeH="0" baseline="0" dirty="0">
                <a:ln>
                  <a:noFill/>
                </a:ln>
                <a:solidFill>
                  <a:srgbClr val="000000"/>
                </a:solidFill>
                <a:effectLst/>
                <a:latin typeface="+mn-lt"/>
              </a:rPr>
              <a:t>(Books) </a:t>
            </a:r>
            <a:endParaRPr kumimoji="0" lang="en-US" altLang="en-US" sz="2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Output</a:t>
            </a:r>
            <a:r>
              <a:rPr kumimoji="0" lang="en-US" altLang="en-US" sz="2000" b="0" i="0" u="none" strike="noStrike" cap="none" normalizeH="0" baseline="0" dirty="0">
                <a:ln>
                  <a:noFill/>
                </a:ln>
                <a:solidFill>
                  <a:srgbClr val="000000"/>
                </a:solidFill>
                <a:effectLst/>
                <a:latin typeface="+mn-lt"/>
              </a:rPr>
              <a:t> − Selects tuples from books where subject is 'database'.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800" b="0" i="0" u="none" strike="noStrike" cap="none" normalizeH="0" baseline="0" dirty="0" err="1">
                <a:ln>
                  <a:noFill/>
                </a:ln>
                <a:solidFill>
                  <a:srgbClr val="000000"/>
                </a:solidFill>
                <a:effectLst/>
                <a:latin typeface="+mn-lt"/>
              </a:rPr>
              <a:t>σ</a:t>
            </a:r>
            <a:r>
              <a:rPr kumimoji="0" lang="en-US" altLang="en-US" sz="2800" b="0" i="0" u="none" strike="noStrike" cap="none" normalizeH="0" baseline="-30000" dirty="0" err="1">
                <a:ln>
                  <a:noFill/>
                </a:ln>
                <a:solidFill>
                  <a:srgbClr val="000000"/>
                </a:solidFill>
                <a:effectLst/>
                <a:latin typeface="+mn-lt"/>
              </a:rPr>
              <a:t>subject</a:t>
            </a:r>
            <a:r>
              <a:rPr kumimoji="0" lang="en-US" altLang="en-US" sz="2800" b="0" i="0" u="none" strike="noStrike" cap="none" normalizeH="0" baseline="-30000" dirty="0">
                <a:ln>
                  <a:noFill/>
                </a:ln>
                <a:solidFill>
                  <a:srgbClr val="000000"/>
                </a:solidFill>
                <a:effectLst/>
                <a:latin typeface="+mn-lt"/>
              </a:rPr>
              <a:t> = "database" and price = "450"</a:t>
            </a:r>
            <a:r>
              <a:rPr kumimoji="0" lang="en-US" altLang="en-US" sz="2800" b="0" i="0" u="none" strike="noStrike" cap="none" normalizeH="0" baseline="0" dirty="0">
                <a:ln>
                  <a:noFill/>
                </a:ln>
                <a:solidFill>
                  <a:srgbClr val="000000"/>
                </a:solidFill>
                <a:effectLst/>
                <a:latin typeface="+mn-lt"/>
              </a:rPr>
              <a:t>(Books) </a:t>
            </a:r>
            <a:endParaRPr kumimoji="0" lang="en-US" altLang="en-US" sz="2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Output</a:t>
            </a:r>
            <a:r>
              <a:rPr kumimoji="0" lang="en-US" altLang="en-US" sz="2000" b="0" i="0" u="none" strike="noStrike" cap="none" normalizeH="0" baseline="0" dirty="0">
                <a:ln>
                  <a:noFill/>
                </a:ln>
                <a:solidFill>
                  <a:srgbClr val="000000"/>
                </a:solidFill>
                <a:effectLst/>
                <a:latin typeface="+mn-lt"/>
              </a:rPr>
              <a:t> − Selects tuples from books where subject is 'database' and 'price' is 450.</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mn-lt"/>
              </a:rPr>
              <a:t>	</a:t>
            </a:r>
            <a:r>
              <a:rPr kumimoji="0" lang="en-US" altLang="en-US" sz="2800" b="0" i="0" u="none" strike="noStrike" cap="none" normalizeH="0" baseline="0" dirty="0" err="1">
                <a:ln>
                  <a:noFill/>
                </a:ln>
                <a:solidFill>
                  <a:srgbClr val="000000"/>
                </a:solidFill>
                <a:effectLst/>
                <a:latin typeface="+mn-lt"/>
              </a:rPr>
              <a:t>σ</a:t>
            </a:r>
            <a:r>
              <a:rPr kumimoji="0" lang="en-US" altLang="en-US" sz="2800" b="0" i="0" u="none" strike="noStrike" cap="none" normalizeH="0" baseline="-30000" dirty="0" err="1">
                <a:ln>
                  <a:noFill/>
                </a:ln>
                <a:solidFill>
                  <a:srgbClr val="000000"/>
                </a:solidFill>
                <a:effectLst/>
                <a:latin typeface="+mn-lt"/>
              </a:rPr>
              <a:t>subject</a:t>
            </a:r>
            <a:r>
              <a:rPr kumimoji="0" lang="en-US" altLang="en-US" sz="2800" b="0" i="0" u="none" strike="noStrike" cap="none" normalizeH="0" baseline="-30000" dirty="0">
                <a:ln>
                  <a:noFill/>
                </a:ln>
                <a:solidFill>
                  <a:srgbClr val="000000"/>
                </a:solidFill>
                <a:effectLst/>
                <a:latin typeface="+mn-lt"/>
              </a:rPr>
              <a:t> = "database" and price = "450" or year &gt; "2010"</a:t>
            </a:r>
            <a:r>
              <a:rPr kumimoji="0" lang="en-US" altLang="en-US" sz="2800" b="0" i="0" u="none" strike="noStrike" cap="none" normalizeH="0" baseline="0" dirty="0">
                <a:ln>
                  <a:noFill/>
                </a:ln>
                <a:solidFill>
                  <a:srgbClr val="000000"/>
                </a:solidFill>
                <a:effectLst/>
                <a:latin typeface="+mn-lt"/>
              </a:rPr>
              <a:t>(Books) </a:t>
            </a:r>
            <a:endParaRPr kumimoji="0" lang="en-US" altLang="en-US" sz="28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mn-lt"/>
              </a:rPr>
              <a:t>Output</a:t>
            </a:r>
            <a:r>
              <a:rPr kumimoji="0" lang="en-US" altLang="en-US" sz="2000" b="0" i="0" u="none" strike="noStrike" cap="none" normalizeH="0" baseline="0" dirty="0">
                <a:ln>
                  <a:noFill/>
                </a:ln>
                <a:solidFill>
                  <a:srgbClr val="000000"/>
                </a:solidFill>
                <a:effectLst/>
                <a:latin typeface="+mn-lt"/>
              </a:rPr>
              <a:t> − Selects tuples from books where subject is 'database' and 'price' is 450 or those books published after 2010.</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315677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842" y="0"/>
            <a:ext cx="11758670" cy="6370975"/>
          </a:xfrm>
          <a:prstGeom prst="rect">
            <a:avLst/>
          </a:prstGeom>
        </p:spPr>
        <p:txBody>
          <a:bodyPr wrap="square">
            <a:spAutoFit/>
          </a:bodyPr>
          <a:lstStyle/>
          <a:p>
            <a:pPr algn="just">
              <a:lnSpc>
                <a:spcPct val="150000"/>
              </a:lnSpc>
            </a:pPr>
            <a:r>
              <a:rPr lang="en-US" sz="2800" b="1" dirty="0">
                <a:solidFill>
                  <a:srgbClr val="610B4B"/>
                </a:solidFill>
              </a:rPr>
              <a:t>2. Project Operation:</a:t>
            </a:r>
          </a:p>
          <a:p>
            <a:pPr algn="just">
              <a:lnSpc>
                <a:spcPct val="150000"/>
              </a:lnSpc>
              <a:buFont typeface="Arial" panose="020B0604020202020204" pitchFamily="34" charset="0"/>
              <a:buChar char="•"/>
            </a:pPr>
            <a:r>
              <a:rPr lang="en-US" sz="2400" dirty="0">
                <a:solidFill>
                  <a:srgbClr val="000000"/>
                </a:solidFill>
              </a:rPr>
              <a:t> This operation shows the list of those attributes that we wish to appear in the result. </a:t>
            </a:r>
          </a:p>
          <a:p>
            <a:pPr algn="just">
              <a:lnSpc>
                <a:spcPct val="150000"/>
              </a:lnSpc>
              <a:buFont typeface="Arial" panose="020B0604020202020204" pitchFamily="34" charset="0"/>
              <a:buChar char="•"/>
            </a:pPr>
            <a:r>
              <a:rPr lang="en-US" sz="2400" dirty="0">
                <a:solidFill>
                  <a:srgbClr val="000000"/>
                </a:solidFill>
              </a:rPr>
              <a:t> Rest of the attributes are eliminated from the table.</a:t>
            </a:r>
          </a:p>
          <a:p>
            <a:pPr algn="just">
              <a:lnSpc>
                <a:spcPct val="150000"/>
              </a:lnSpc>
              <a:buFont typeface="Arial" panose="020B0604020202020204" pitchFamily="34" charset="0"/>
              <a:buChar char="•"/>
            </a:pPr>
            <a:r>
              <a:rPr lang="en-US" sz="2400" dirty="0"/>
              <a:t> Duplicate rows are automatically eliminated, as relation is a set.</a:t>
            </a:r>
            <a:endParaRPr lang="en-US" sz="2400" dirty="0">
              <a:solidFill>
                <a:srgbClr val="000000"/>
              </a:solidFill>
            </a:endParaRPr>
          </a:p>
          <a:p>
            <a:pPr algn="just">
              <a:lnSpc>
                <a:spcPct val="150000"/>
              </a:lnSpc>
              <a:buFont typeface="Arial" panose="020B0604020202020204" pitchFamily="34" charset="0"/>
              <a:buChar char="•"/>
            </a:pPr>
            <a:r>
              <a:rPr lang="en-US" sz="2400" dirty="0">
                <a:solidFill>
                  <a:srgbClr val="000000"/>
                </a:solidFill>
              </a:rPr>
              <a:t> It is denoted by </a:t>
            </a:r>
            <a:r>
              <a:rPr lang="en-US" sz="3200" dirty="0">
                <a:solidFill>
                  <a:srgbClr val="000000"/>
                </a:solidFill>
              </a:rPr>
              <a:t>∏</a:t>
            </a:r>
            <a:r>
              <a:rPr lang="en-US" sz="2400" dirty="0">
                <a:solidFill>
                  <a:srgbClr val="000000"/>
                </a:solidFill>
              </a:rPr>
              <a:t>.</a:t>
            </a:r>
          </a:p>
          <a:p>
            <a:pPr algn="just">
              <a:lnSpc>
                <a:spcPct val="150000"/>
              </a:lnSpc>
            </a:pPr>
            <a:r>
              <a:rPr lang="en-US" sz="2400" dirty="0">
                <a:solidFill>
                  <a:srgbClr val="000000"/>
                </a:solidFill>
              </a:rPr>
              <a:t>Notation: </a:t>
            </a:r>
            <a:r>
              <a:rPr lang="en-US" sz="2800" b="1" dirty="0">
                <a:solidFill>
                  <a:srgbClr val="000000"/>
                </a:solidFill>
              </a:rPr>
              <a:t>∏ A1, A2, An (r)   </a:t>
            </a:r>
          </a:p>
          <a:p>
            <a:pPr algn="just">
              <a:lnSpc>
                <a:spcPct val="150000"/>
              </a:lnSpc>
            </a:pPr>
            <a:r>
              <a:rPr lang="en-US" sz="2400" dirty="0">
                <a:solidFill>
                  <a:srgbClr val="333333"/>
                </a:solidFill>
              </a:rPr>
              <a:t>Where</a:t>
            </a:r>
          </a:p>
          <a:p>
            <a:pPr algn="just">
              <a:lnSpc>
                <a:spcPct val="150000"/>
              </a:lnSpc>
            </a:pPr>
            <a:r>
              <a:rPr lang="en-US" sz="2400" b="1" dirty="0">
                <a:solidFill>
                  <a:srgbClr val="333333"/>
                </a:solidFill>
              </a:rPr>
              <a:t>A1</a:t>
            </a:r>
            <a:r>
              <a:rPr lang="en-US" sz="2400" dirty="0">
                <a:solidFill>
                  <a:srgbClr val="333333"/>
                </a:solidFill>
              </a:rPr>
              <a:t>, </a:t>
            </a:r>
            <a:r>
              <a:rPr lang="en-US" sz="2400" b="1" dirty="0">
                <a:solidFill>
                  <a:srgbClr val="333333"/>
                </a:solidFill>
              </a:rPr>
              <a:t>A2</a:t>
            </a:r>
            <a:r>
              <a:rPr lang="en-US" sz="2400" dirty="0">
                <a:solidFill>
                  <a:srgbClr val="333333"/>
                </a:solidFill>
              </a:rPr>
              <a:t>, </a:t>
            </a:r>
            <a:r>
              <a:rPr lang="en-US" sz="2400" b="1" dirty="0">
                <a:solidFill>
                  <a:srgbClr val="333333"/>
                </a:solidFill>
              </a:rPr>
              <a:t>A3</a:t>
            </a:r>
            <a:r>
              <a:rPr lang="en-US" sz="2400" dirty="0">
                <a:solidFill>
                  <a:srgbClr val="333333"/>
                </a:solidFill>
              </a:rPr>
              <a:t> is used as an attribute name of relation </a:t>
            </a:r>
            <a:r>
              <a:rPr lang="en-US" sz="2400" b="1" dirty="0">
                <a:solidFill>
                  <a:srgbClr val="333333"/>
                </a:solidFill>
              </a:rPr>
              <a:t>r</a:t>
            </a:r>
            <a:r>
              <a:rPr lang="en-US" sz="2400" dirty="0">
                <a:solidFill>
                  <a:srgbClr val="333333"/>
                </a:solidFill>
              </a:rPr>
              <a:t>.</a:t>
            </a:r>
          </a:p>
          <a:p>
            <a:pPr lvl="0" algn="just" eaLnBrk="0" fontAlgn="base" hangingPunct="0">
              <a:lnSpc>
                <a:spcPct val="150000"/>
              </a:lnSpc>
              <a:spcBef>
                <a:spcPct val="0"/>
              </a:spcBef>
              <a:spcAft>
                <a:spcPct val="0"/>
              </a:spcAft>
            </a:pPr>
            <a:r>
              <a:rPr lang="en-US" altLang="en-US" sz="2000" b="1" dirty="0">
                <a:solidFill>
                  <a:srgbClr val="000000"/>
                </a:solidFill>
              </a:rPr>
              <a:t>For example</a:t>
            </a:r>
            <a:r>
              <a:rPr lang="en-US" altLang="en-US" sz="2000" dirty="0">
                <a:solidFill>
                  <a:srgbClr val="000000"/>
                </a:solidFill>
              </a:rPr>
              <a:t> −</a:t>
            </a:r>
          </a:p>
          <a:p>
            <a:pPr lvl="0" algn="just" eaLnBrk="0" fontAlgn="base" hangingPunct="0">
              <a:lnSpc>
                <a:spcPct val="150000"/>
              </a:lnSpc>
              <a:spcBef>
                <a:spcPct val="0"/>
              </a:spcBef>
              <a:spcAft>
                <a:spcPct val="0"/>
              </a:spcAft>
            </a:pPr>
            <a:r>
              <a:rPr lang="en-US" altLang="en-US" sz="2400" dirty="0">
                <a:solidFill>
                  <a:srgbClr val="000000"/>
                </a:solidFill>
              </a:rPr>
              <a:t>	</a:t>
            </a:r>
            <a:r>
              <a:rPr lang="en-US" altLang="en-US" sz="2400" b="1" dirty="0">
                <a:solidFill>
                  <a:srgbClr val="000000"/>
                </a:solidFill>
              </a:rPr>
              <a:t>∏</a:t>
            </a:r>
            <a:r>
              <a:rPr lang="en-US" altLang="en-US" sz="2400" b="1" baseline="-30000" dirty="0">
                <a:solidFill>
                  <a:srgbClr val="000000"/>
                </a:solidFill>
              </a:rPr>
              <a:t>subject, author</a:t>
            </a:r>
            <a:r>
              <a:rPr lang="en-US" altLang="en-US" sz="2400" b="1" dirty="0">
                <a:solidFill>
                  <a:srgbClr val="000000"/>
                </a:solidFill>
              </a:rPr>
              <a:t> (Books) </a:t>
            </a:r>
            <a:endParaRPr lang="en-US" altLang="en-US" sz="2400" b="1" dirty="0"/>
          </a:p>
          <a:p>
            <a:pPr lvl="0" algn="just" eaLnBrk="0" fontAlgn="base" hangingPunct="0">
              <a:lnSpc>
                <a:spcPct val="150000"/>
              </a:lnSpc>
              <a:spcBef>
                <a:spcPct val="0"/>
              </a:spcBef>
              <a:spcAft>
                <a:spcPct val="0"/>
              </a:spcAft>
            </a:pPr>
            <a:r>
              <a:rPr lang="en-US" altLang="en-US" sz="2000" dirty="0">
                <a:solidFill>
                  <a:srgbClr val="000000"/>
                </a:solidFill>
              </a:rPr>
              <a:t>Selects and projects columns named as subject and author from the relation Books</a:t>
            </a:r>
            <a:endParaRPr lang="en-US" altLang="en-US" sz="2000" dirty="0"/>
          </a:p>
        </p:txBody>
      </p:sp>
    </p:spTree>
    <p:extLst>
      <p:ext uri="{BB962C8B-B14F-4D97-AF65-F5344CB8AC3E}">
        <p14:creationId xmlns:p14="http://schemas.microsoft.com/office/powerpoint/2010/main" val="359691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4901" y="3600037"/>
            <a:ext cx="4867275" cy="2886075"/>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328492" y="302321"/>
            <a:ext cx="6457950" cy="2895600"/>
          </a:xfrm>
          <a:prstGeom prst="rect">
            <a:avLst/>
          </a:prstGeom>
          <a:ln>
            <a:solidFill>
              <a:schemeClr val="tx1"/>
            </a:solidFill>
          </a:ln>
        </p:spPr>
      </p:pic>
      <p:sp>
        <p:nvSpPr>
          <p:cNvPr id="4" name="Rectangle 3"/>
          <p:cNvSpPr/>
          <p:nvPr/>
        </p:nvSpPr>
        <p:spPr>
          <a:xfrm>
            <a:off x="121185" y="1288053"/>
            <a:ext cx="4792338" cy="1754326"/>
          </a:xfrm>
          <a:prstGeom prst="rect">
            <a:avLst/>
          </a:prstGeom>
        </p:spPr>
        <p:txBody>
          <a:bodyPr wrap="square">
            <a:spAutoFit/>
          </a:bodyPr>
          <a:lstStyle/>
          <a:p>
            <a:pPr algn="just">
              <a:lnSpc>
                <a:spcPct val="150000"/>
              </a:lnSpc>
            </a:pPr>
            <a:r>
              <a:rPr lang="en-US" sz="2400" b="1" dirty="0">
                <a:solidFill>
                  <a:srgbClr val="333333"/>
                </a:solidFill>
                <a:latin typeface="inter-bold"/>
              </a:rPr>
              <a:t>Input:</a:t>
            </a:r>
            <a:endParaRPr lang="en-US" sz="2400" dirty="0">
              <a:solidFill>
                <a:srgbClr val="333333"/>
              </a:solidFill>
              <a:latin typeface="inter-regular"/>
            </a:endParaRPr>
          </a:p>
          <a:p>
            <a:pPr algn="just">
              <a:lnSpc>
                <a:spcPct val="150000"/>
              </a:lnSpc>
            </a:pPr>
            <a:r>
              <a:rPr lang="en-US" sz="2400" dirty="0">
                <a:solidFill>
                  <a:srgbClr val="000000"/>
                </a:solidFill>
              </a:rPr>
              <a:t>∏ NAME, CITY (CUSTOMER)</a:t>
            </a:r>
          </a:p>
          <a:p>
            <a:pPr algn="just">
              <a:lnSpc>
                <a:spcPct val="150000"/>
              </a:lnSpc>
            </a:pPr>
            <a:r>
              <a:rPr lang="en-US" sz="2400" dirty="0">
                <a:solidFill>
                  <a:srgbClr val="000000"/>
                </a:solidFill>
              </a:rPr>
              <a:t>  </a:t>
            </a:r>
            <a:endParaRPr lang="en-US" sz="2400" b="0" i="0" dirty="0">
              <a:solidFill>
                <a:srgbClr val="000000"/>
              </a:solidFill>
              <a:effectLst/>
            </a:endParaRPr>
          </a:p>
        </p:txBody>
      </p:sp>
      <p:sp>
        <p:nvSpPr>
          <p:cNvPr id="5" name="Rectangle 4"/>
          <p:cNvSpPr/>
          <p:nvPr/>
        </p:nvSpPr>
        <p:spPr>
          <a:xfrm>
            <a:off x="317236" y="222564"/>
            <a:ext cx="3195490" cy="507831"/>
          </a:xfrm>
          <a:prstGeom prst="rect">
            <a:avLst/>
          </a:prstGeom>
        </p:spPr>
        <p:txBody>
          <a:bodyPr wrap="none">
            <a:spAutoFit/>
          </a:bodyPr>
          <a:lstStyle/>
          <a:p>
            <a:pPr algn="just">
              <a:lnSpc>
                <a:spcPct val="150000"/>
              </a:lnSpc>
            </a:pPr>
            <a:r>
              <a:rPr lang="en-US" b="1" dirty="0">
                <a:solidFill>
                  <a:srgbClr val="333333"/>
                </a:solidFill>
              </a:rPr>
              <a:t>Example: CUSTOMER RELATION</a:t>
            </a:r>
            <a:endParaRPr lang="en-US" dirty="0">
              <a:solidFill>
                <a:srgbClr val="333333"/>
              </a:solidFill>
            </a:endParaRPr>
          </a:p>
        </p:txBody>
      </p:sp>
      <p:sp>
        <p:nvSpPr>
          <p:cNvPr id="6" name="Rectangle 5"/>
          <p:cNvSpPr/>
          <p:nvPr/>
        </p:nvSpPr>
        <p:spPr>
          <a:xfrm>
            <a:off x="121185" y="4368054"/>
            <a:ext cx="3587592" cy="400110"/>
          </a:xfrm>
          <a:prstGeom prst="rect">
            <a:avLst/>
          </a:prstGeom>
        </p:spPr>
        <p:txBody>
          <a:bodyPr wrap="square">
            <a:spAutoFit/>
          </a:bodyPr>
          <a:lstStyle/>
          <a:p>
            <a:r>
              <a:rPr lang="en-US" sz="2000" b="1" dirty="0">
                <a:solidFill>
                  <a:srgbClr val="333333"/>
                </a:solidFill>
              </a:rPr>
              <a:t>Output:</a:t>
            </a:r>
            <a:endParaRPr lang="en-US" sz="2000" dirty="0"/>
          </a:p>
        </p:txBody>
      </p:sp>
    </p:spTree>
    <p:extLst>
      <p:ext uri="{BB962C8B-B14F-4D97-AF65-F5344CB8AC3E}">
        <p14:creationId xmlns:p14="http://schemas.microsoft.com/office/powerpoint/2010/main" val="422792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365" y="25360"/>
            <a:ext cx="11626467" cy="6832640"/>
          </a:xfrm>
          <a:prstGeom prst="rect">
            <a:avLst/>
          </a:prstGeom>
        </p:spPr>
        <p:txBody>
          <a:bodyPr wrap="square">
            <a:spAutoFit/>
          </a:bodyPr>
          <a:lstStyle/>
          <a:p>
            <a:pPr algn="just">
              <a:lnSpc>
                <a:spcPct val="150000"/>
              </a:lnSpc>
            </a:pPr>
            <a:r>
              <a:rPr lang="en-US" sz="2800" b="1" dirty="0">
                <a:solidFill>
                  <a:srgbClr val="610B4B"/>
                </a:solidFill>
              </a:rPr>
              <a:t>3. Union Operation:</a:t>
            </a:r>
          </a:p>
          <a:p>
            <a:pPr marL="285750" indent="-285750" algn="just">
              <a:lnSpc>
                <a:spcPct val="150000"/>
              </a:lnSpc>
              <a:buFont typeface="Arial" panose="020B0604020202020204" pitchFamily="34" charset="0"/>
              <a:buChar char="•"/>
            </a:pPr>
            <a:r>
              <a:rPr lang="en-US" sz="2400" dirty="0">
                <a:solidFill>
                  <a:srgbClr val="000000"/>
                </a:solidFill>
              </a:rPr>
              <a:t>Suppose there are two tuples R and S. </a:t>
            </a:r>
          </a:p>
          <a:p>
            <a:pPr marL="285750" indent="-285750" algn="just">
              <a:lnSpc>
                <a:spcPct val="150000"/>
              </a:lnSpc>
              <a:buFont typeface="Arial" panose="020B0604020202020204" pitchFamily="34" charset="0"/>
              <a:buChar char="•"/>
            </a:pPr>
            <a:r>
              <a:rPr lang="en-US" sz="2400" dirty="0">
                <a:solidFill>
                  <a:srgbClr val="000000"/>
                </a:solidFill>
              </a:rPr>
              <a:t>The union operation contains all the tuples that are either in R or S or both in R &amp; S.</a:t>
            </a:r>
          </a:p>
          <a:p>
            <a:pPr marL="285750" indent="-285750" algn="just">
              <a:lnSpc>
                <a:spcPct val="150000"/>
              </a:lnSpc>
              <a:buFont typeface="Arial" panose="020B0604020202020204" pitchFamily="34" charset="0"/>
              <a:buChar char="•"/>
            </a:pPr>
            <a:r>
              <a:rPr lang="en-US" sz="2400" dirty="0">
                <a:solidFill>
                  <a:srgbClr val="000000"/>
                </a:solidFill>
              </a:rPr>
              <a:t> It eliminates the duplicate tuples. It is denoted by ∪.</a:t>
            </a:r>
          </a:p>
          <a:p>
            <a:pPr marL="285750" indent="-285750" algn="just">
              <a:lnSpc>
                <a:spcPct val="150000"/>
              </a:lnSpc>
              <a:buFont typeface="Arial" panose="020B0604020202020204" pitchFamily="34" charset="0"/>
              <a:buChar char="•"/>
            </a:pPr>
            <a:r>
              <a:rPr lang="en-US" sz="2400" dirty="0"/>
              <a:t>It performs binary union between two given relations and is defined as</a:t>
            </a:r>
            <a:endParaRPr lang="en-US" sz="2400" dirty="0">
              <a:solidFill>
                <a:srgbClr val="000000"/>
              </a:solidFill>
            </a:endParaRPr>
          </a:p>
          <a:p>
            <a:pPr marL="285750" lvl="0" indent="-285750" algn="just">
              <a:lnSpc>
                <a:spcPct val="150000"/>
              </a:lnSpc>
              <a:buFont typeface="Arial" panose="020B0604020202020204" pitchFamily="34" charset="0"/>
              <a:buChar char="•"/>
            </a:pPr>
            <a:r>
              <a:rPr lang="en-US" sz="2400" dirty="0">
                <a:solidFill>
                  <a:srgbClr val="000000"/>
                </a:solidFill>
              </a:rPr>
              <a:t>Notation: R ∪ S  </a:t>
            </a:r>
            <a:r>
              <a:rPr lang="en-US" altLang="en-US" sz="2400" dirty="0">
                <a:solidFill>
                  <a:srgbClr val="000000"/>
                </a:solidFill>
              </a:rPr>
              <a:t> =  {  t  |    t ∈ </a:t>
            </a:r>
            <a:r>
              <a:rPr lang="en-US" sz="2400" dirty="0">
                <a:solidFill>
                  <a:srgbClr val="000000"/>
                </a:solidFill>
              </a:rPr>
              <a:t>R</a:t>
            </a:r>
            <a:r>
              <a:rPr lang="en-US" altLang="en-US" sz="2400" dirty="0">
                <a:solidFill>
                  <a:srgbClr val="000000"/>
                </a:solidFill>
              </a:rPr>
              <a:t>  or    t ∈ </a:t>
            </a:r>
            <a:r>
              <a:rPr lang="en-US" sz="2400" dirty="0">
                <a:solidFill>
                  <a:srgbClr val="000000"/>
                </a:solidFill>
              </a:rPr>
              <a:t>S  </a:t>
            </a:r>
            <a:r>
              <a:rPr lang="en-US" altLang="en-US" sz="2400" dirty="0">
                <a:solidFill>
                  <a:srgbClr val="000000"/>
                </a:solidFill>
              </a:rPr>
              <a:t>}</a:t>
            </a:r>
            <a:r>
              <a:rPr lang="en-US" altLang="en-US" sz="2400" dirty="0"/>
              <a:t> </a:t>
            </a:r>
          </a:p>
          <a:p>
            <a:pPr algn="just">
              <a:lnSpc>
                <a:spcPct val="150000"/>
              </a:lnSpc>
            </a:pPr>
            <a:r>
              <a:rPr lang="en-US" sz="2400" dirty="0">
                <a:solidFill>
                  <a:srgbClr val="000000"/>
                </a:solidFill>
              </a:rPr>
              <a:t> </a:t>
            </a:r>
            <a:r>
              <a:rPr lang="en-US" sz="2400" dirty="0"/>
              <a:t>A union operation must hold the following conditions:</a:t>
            </a:r>
          </a:p>
          <a:p>
            <a:pPr marL="285750" indent="-285750">
              <a:lnSpc>
                <a:spcPct val="150000"/>
              </a:lnSpc>
              <a:buFont typeface="Arial" panose="020B0604020202020204" pitchFamily="34" charset="0"/>
              <a:buChar char="•"/>
            </a:pPr>
            <a:r>
              <a:rPr lang="en-US" sz="2400" dirty="0"/>
              <a:t>R and S must have the attribute of the same number.</a:t>
            </a:r>
          </a:p>
          <a:p>
            <a:pPr marL="285750" indent="-285750">
              <a:lnSpc>
                <a:spcPct val="150000"/>
              </a:lnSpc>
              <a:buFont typeface="Arial" panose="020B0604020202020204" pitchFamily="34" charset="0"/>
              <a:buChar char="•"/>
            </a:pPr>
            <a:r>
              <a:rPr lang="en-US" sz="2400" dirty="0"/>
              <a:t>Attribute domains must be compatible</a:t>
            </a:r>
          </a:p>
          <a:p>
            <a:pPr marL="285750" indent="-285750">
              <a:lnSpc>
                <a:spcPct val="150000"/>
              </a:lnSpc>
              <a:buFont typeface="Arial" panose="020B0604020202020204" pitchFamily="34" charset="0"/>
              <a:buChar char="•"/>
            </a:pPr>
            <a:r>
              <a:rPr lang="en-US" sz="2400" dirty="0"/>
              <a:t>Duplicate tuples are eliminated automatically.</a:t>
            </a:r>
          </a:p>
          <a:p>
            <a:pPr marL="285750" indent="-285750">
              <a:lnSpc>
                <a:spcPct val="150000"/>
              </a:lnSpc>
              <a:buFont typeface="Arial" panose="020B0604020202020204" pitchFamily="34" charset="0"/>
              <a:buChar char="•"/>
            </a:pPr>
            <a:endParaRPr lang="en-US" sz="2400" dirty="0"/>
          </a:p>
          <a:p>
            <a:pPr algn="just">
              <a:lnSpc>
                <a:spcPct val="150000"/>
              </a:lnSpc>
            </a:pPr>
            <a:endParaRPr lang="en-US" sz="2400" b="0" i="0" dirty="0">
              <a:solidFill>
                <a:srgbClr val="333333"/>
              </a:solidFill>
              <a:effectLst/>
            </a:endParaRPr>
          </a:p>
        </p:txBody>
      </p:sp>
      <p:sp>
        <p:nvSpPr>
          <p:cNvPr id="4" name="Rectangle 2"/>
          <p:cNvSpPr>
            <a:spLocks noChangeArrowheads="1"/>
          </p:cNvSpPr>
          <p:nvPr/>
        </p:nvSpPr>
        <p:spPr bwMode="auto">
          <a:xfrm>
            <a:off x="0" y="82406"/>
            <a:ext cx="184731" cy="292388"/>
          </a:xfrm>
          <a:prstGeom prst="rect">
            <a:avLst/>
          </a:prstGeom>
          <a:noFill/>
          <a:ln>
            <a:noFill/>
          </a:ln>
          <a:effec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p:txBody>
      </p:sp>
      <p:sp>
        <p:nvSpPr>
          <p:cNvPr id="3" name="Rectangle 1"/>
          <p:cNvSpPr>
            <a:spLocks noChangeArrowheads="1"/>
          </p:cNvSpPr>
          <p:nvPr/>
        </p:nvSpPr>
        <p:spPr bwMode="auto">
          <a:xfrm>
            <a:off x="454579" y="5783195"/>
            <a:ext cx="10859744" cy="87716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n-lt"/>
              </a:rPr>
              <a:t>∏ </a:t>
            </a:r>
            <a:r>
              <a:rPr kumimoji="0" lang="en-US" altLang="en-US" b="0" i="0" u="none" strike="noStrike" cap="none" normalizeH="0" baseline="-30000" dirty="0">
                <a:ln>
                  <a:noFill/>
                </a:ln>
                <a:solidFill>
                  <a:srgbClr val="000000"/>
                </a:solidFill>
                <a:effectLst/>
                <a:latin typeface="+mn-lt"/>
              </a:rPr>
              <a:t>author</a:t>
            </a:r>
            <a:r>
              <a:rPr kumimoji="0" lang="en-US" altLang="en-US" b="0" i="0" u="none" strike="noStrike" cap="none" normalizeH="0" baseline="0" dirty="0">
                <a:ln>
                  <a:noFill/>
                </a:ln>
                <a:solidFill>
                  <a:srgbClr val="000000"/>
                </a:solidFill>
                <a:effectLst/>
                <a:latin typeface="+mn-lt"/>
              </a:rPr>
              <a:t> (Books)   ∪    ∏ </a:t>
            </a:r>
            <a:r>
              <a:rPr kumimoji="0" lang="en-US" altLang="en-US" b="0" i="0" u="none" strike="noStrike" cap="none" normalizeH="0" baseline="-30000" dirty="0">
                <a:ln>
                  <a:noFill/>
                </a:ln>
                <a:solidFill>
                  <a:srgbClr val="000000"/>
                </a:solidFill>
                <a:effectLst/>
                <a:latin typeface="+mn-lt"/>
              </a:rPr>
              <a:t>author</a:t>
            </a:r>
            <a:r>
              <a:rPr kumimoji="0" lang="en-US" altLang="en-US" b="0" i="0" u="none" strike="noStrike" cap="none" normalizeH="0" baseline="0" dirty="0">
                <a:ln>
                  <a:noFill/>
                </a:ln>
                <a:solidFill>
                  <a:srgbClr val="000000"/>
                </a:solidFill>
                <a:effectLst/>
                <a:latin typeface="+mn-lt"/>
              </a:rPr>
              <a:t> (Articles) </a:t>
            </a:r>
            <a:endParaRPr kumimoji="0" lang="en-US" altLang="en-US"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mn-lt"/>
              </a:rPr>
              <a:t>Output</a:t>
            </a:r>
            <a:r>
              <a:rPr kumimoji="0" lang="en-US" altLang="en-US" b="0" i="0" u="none" strike="noStrike" cap="none" normalizeH="0" baseline="0" dirty="0">
                <a:ln>
                  <a:noFill/>
                </a:ln>
                <a:solidFill>
                  <a:srgbClr val="000000"/>
                </a:solidFill>
                <a:effectLst/>
                <a:latin typeface="+mn-lt"/>
              </a:rPr>
              <a:t> − Projects the names of the authors who have either written a book or an article or both.</a:t>
            </a:r>
            <a:endParaRPr kumimoji="0" lang="en-US" altLang="en-US"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00304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54899" y="2019300"/>
            <a:ext cx="1666875" cy="46482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0" y="121545"/>
            <a:ext cx="5741619" cy="3254509"/>
          </a:xfrm>
          <a:prstGeom prst="rect">
            <a:avLst/>
          </a:prstGeom>
          <a:solidFill>
            <a:schemeClr val="bg1"/>
          </a:solidFill>
          <a:ln>
            <a:solidFill>
              <a:srgbClr val="FF0000"/>
            </a:solidFill>
          </a:ln>
        </p:spPr>
      </p:pic>
      <p:pic>
        <p:nvPicPr>
          <p:cNvPr id="6" name="Picture 5"/>
          <p:cNvPicPr>
            <a:picLocks noChangeAspect="1"/>
          </p:cNvPicPr>
          <p:nvPr/>
        </p:nvPicPr>
        <p:blipFill>
          <a:blip r:embed="rId4"/>
          <a:stretch>
            <a:fillRect/>
          </a:stretch>
        </p:blipFill>
        <p:spPr>
          <a:xfrm>
            <a:off x="185195" y="3501967"/>
            <a:ext cx="5915025" cy="3165533"/>
          </a:xfrm>
          <a:prstGeom prst="rect">
            <a:avLst/>
          </a:prstGeom>
          <a:ln>
            <a:solidFill>
              <a:schemeClr val="accent1"/>
            </a:solidFill>
          </a:ln>
        </p:spPr>
      </p:pic>
      <p:sp>
        <p:nvSpPr>
          <p:cNvPr id="7" name="Rectangle 6"/>
          <p:cNvSpPr/>
          <p:nvPr/>
        </p:nvSpPr>
        <p:spPr>
          <a:xfrm>
            <a:off x="5965095" y="121545"/>
            <a:ext cx="2281202" cy="369332"/>
          </a:xfrm>
          <a:prstGeom prst="rect">
            <a:avLst/>
          </a:prstGeom>
        </p:spPr>
        <p:txBody>
          <a:bodyPr wrap="none">
            <a:spAutoFit/>
          </a:bodyPr>
          <a:lstStyle/>
          <a:p>
            <a:r>
              <a:rPr lang="en-US" b="1" dirty="0">
                <a:solidFill>
                  <a:srgbClr val="333333"/>
                </a:solidFill>
              </a:rPr>
              <a:t>DEPOSITOR RELATION</a:t>
            </a:r>
            <a:endParaRPr lang="en-US" dirty="0"/>
          </a:p>
        </p:txBody>
      </p:sp>
      <p:sp>
        <p:nvSpPr>
          <p:cNvPr id="8" name="Rectangle 7"/>
          <p:cNvSpPr/>
          <p:nvPr/>
        </p:nvSpPr>
        <p:spPr>
          <a:xfrm>
            <a:off x="6062301" y="5960102"/>
            <a:ext cx="2086790" cy="369332"/>
          </a:xfrm>
          <a:prstGeom prst="rect">
            <a:avLst/>
          </a:prstGeom>
        </p:spPr>
        <p:txBody>
          <a:bodyPr wrap="none">
            <a:spAutoFit/>
          </a:bodyPr>
          <a:lstStyle/>
          <a:p>
            <a:r>
              <a:rPr lang="en-US" b="1" dirty="0">
                <a:solidFill>
                  <a:srgbClr val="333333"/>
                </a:solidFill>
              </a:rPr>
              <a:t>BORROW RELATION</a:t>
            </a:r>
            <a:endParaRPr lang="en-US" dirty="0"/>
          </a:p>
        </p:txBody>
      </p:sp>
      <p:sp>
        <p:nvSpPr>
          <p:cNvPr id="9" name="Rectangle 8"/>
          <p:cNvSpPr/>
          <p:nvPr/>
        </p:nvSpPr>
        <p:spPr>
          <a:xfrm>
            <a:off x="6100221" y="859913"/>
            <a:ext cx="6091780" cy="934163"/>
          </a:xfrm>
          <a:prstGeom prst="rect">
            <a:avLst/>
          </a:prstGeom>
        </p:spPr>
        <p:txBody>
          <a:bodyPr wrap="square">
            <a:spAutoFit/>
          </a:bodyPr>
          <a:lstStyle/>
          <a:p>
            <a:pPr algn="just"/>
            <a:r>
              <a:rPr lang="en-US" b="1" dirty="0">
                <a:solidFill>
                  <a:srgbClr val="333333"/>
                </a:solidFill>
              </a:rPr>
              <a:t>Input:</a:t>
            </a:r>
            <a:endParaRPr lang="en-US" dirty="0">
              <a:solidFill>
                <a:srgbClr val="333333"/>
              </a:solidFill>
            </a:endParaRPr>
          </a:p>
          <a:p>
            <a:pPr algn="just"/>
            <a:r>
              <a:rPr lang="en-US" dirty="0">
                <a:solidFill>
                  <a:srgbClr val="000000"/>
                </a:solidFill>
              </a:rPr>
              <a:t>∏ CUSTOMER_NAME (BORROW) ∪ ∏ CUSTOMER_NAME (DEPOSITOR)  </a:t>
            </a:r>
            <a:endParaRPr lang="en-US" b="0" i="0" dirty="0">
              <a:solidFill>
                <a:srgbClr val="000000"/>
              </a:solidFill>
              <a:effectLst/>
            </a:endParaRPr>
          </a:p>
        </p:txBody>
      </p:sp>
    </p:spTree>
    <p:extLst>
      <p:ext uri="{BB962C8B-B14F-4D97-AF65-F5344CB8AC3E}">
        <p14:creationId xmlns:p14="http://schemas.microsoft.com/office/powerpoint/2010/main" val="400702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053" y="260844"/>
            <a:ext cx="11790744" cy="4278094"/>
          </a:xfrm>
          <a:prstGeom prst="rect">
            <a:avLst/>
          </a:prstGeom>
        </p:spPr>
        <p:txBody>
          <a:bodyPr wrap="square">
            <a:spAutoFit/>
          </a:bodyPr>
          <a:lstStyle/>
          <a:p>
            <a:pPr algn="just">
              <a:lnSpc>
                <a:spcPct val="150000"/>
              </a:lnSpc>
            </a:pPr>
            <a:r>
              <a:rPr lang="en-US" sz="2800" b="1" dirty="0">
                <a:solidFill>
                  <a:srgbClr val="610B4B"/>
                </a:solidFill>
              </a:rPr>
              <a:t>4. Set Intersection:</a:t>
            </a:r>
          </a:p>
          <a:p>
            <a:pPr algn="just">
              <a:lnSpc>
                <a:spcPct val="150000"/>
              </a:lnSpc>
              <a:buFont typeface="Arial" panose="020B0604020202020204" pitchFamily="34" charset="0"/>
              <a:buChar char="•"/>
            </a:pPr>
            <a:r>
              <a:rPr lang="en-US" sz="2000" dirty="0">
                <a:solidFill>
                  <a:srgbClr val="000000"/>
                </a:solidFill>
              </a:rPr>
              <a:t> Suppose there are two tuples R and S. The set intersection operation contains all tuples that are in both R &amp; S.</a:t>
            </a:r>
          </a:p>
          <a:p>
            <a:pPr algn="just">
              <a:lnSpc>
                <a:spcPct val="150000"/>
              </a:lnSpc>
              <a:buFont typeface="Arial" panose="020B0604020202020204" pitchFamily="34" charset="0"/>
              <a:buChar char="•"/>
            </a:pPr>
            <a:r>
              <a:rPr lang="en-US" sz="2000" dirty="0">
                <a:solidFill>
                  <a:srgbClr val="000000"/>
                </a:solidFill>
              </a:rPr>
              <a:t> It is denoted by intersection ∩.</a:t>
            </a:r>
          </a:p>
          <a:p>
            <a:pPr algn="just">
              <a:lnSpc>
                <a:spcPct val="150000"/>
              </a:lnSpc>
            </a:pPr>
            <a:r>
              <a:rPr lang="en-US" sz="2000" dirty="0">
                <a:solidFill>
                  <a:srgbClr val="000000"/>
                </a:solidFill>
              </a:rPr>
              <a:t>Notation: R ∩ S   </a:t>
            </a:r>
          </a:p>
          <a:p>
            <a:pPr algn="just">
              <a:lnSpc>
                <a:spcPct val="150000"/>
              </a:lnSpc>
            </a:pPr>
            <a:r>
              <a:rPr lang="en-US" sz="2000" b="1" dirty="0">
                <a:solidFill>
                  <a:srgbClr val="333333"/>
                </a:solidFill>
              </a:rPr>
              <a:t>Example:</a:t>
            </a:r>
            <a:r>
              <a:rPr lang="en-US" sz="2000" dirty="0">
                <a:solidFill>
                  <a:srgbClr val="333333"/>
                </a:solidFill>
              </a:rPr>
              <a:t> Using the above DEPOSITOR table and BORROW table</a:t>
            </a:r>
          </a:p>
          <a:p>
            <a:endParaRPr lang="en-US" sz="2000" b="1" dirty="0"/>
          </a:p>
          <a:p>
            <a:pPr>
              <a:lnSpc>
                <a:spcPct val="150000"/>
              </a:lnSpc>
            </a:pPr>
            <a:r>
              <a:rPr lang="en-US" sz="2000" b="1" dirty="0"/>
              <a:t>Input:</a:t>
            </a:r>
            <a:endParaRPr lang="en-US" sz="2000" dirty="0"/>
          </a:p>
          <a:p>
            <a:pPr>
              <a:lnSpc>
                <a:spcPct val="150000"/>
              </a:lnSpc>
            </a:pPr>
            <a:r>
              <a:rPr lang="en-US" sz="2000" dirty="0"/>
              <a:t>∏ CUSTOMER_NAME (BORROW)   ∩     ∏ CUSTOMER_NAME (DEPOSITOR)  </a:t>
            </a:r>
          </a:p>
          <a:p>
            <a:pPr>
              <a:lnSpc>
                <a:spcPct val="150000"/>
              </a:lnSpc>
            </a:pPr>
            <a:r>
              <a:rPr lang="en-US" sz="2000" b="1" dirty="0"/>
              <a:t>Output:</a:t>
            </a:r>
            <a:endParaRPr lang="en-US" sz="2000" dirty="0"/>
          </a:p>
        </p:txBody>
      </p:sp>
      <p:pic>
        <p:nvPicPr>
          <p:cNvPr id="3" name="Picture 2"/>
          <p:cNvPicPr>
            <a:picLocks noChangeAspect="1"/>
          </p:cNvPicPr>
          <p:nvPr/>
        </p:nvPicPr>
        <p:blipFill>
          <a:blip r:embed="rId2"/>
          <a:stretch>
            <a:fillRect/>
          </a:stretch>
        </p:blipFill>
        <p:spPr>
          <a:xfrm>
            <a:off x="2029126" y="4354734"/>
            <a:ext cx="3124868" cy="2265986"/>
          </a:xfrm>
          <a:prstGeom prst="rect">
            <a:avLst/>
          </a:prstGeom>
          <a:ln>
            <a:solidFill>
              <a:schemeClr val="tx1"/>
            </a:solidFill>
          </a:ln>
        </p:spPr>
      </p:pic>
    </p:spTree>
    <p:extLst>
      <p:ext uri="{BB962C8B-B14F-4D97-AF65-F5344CB8AC3E}">
        <p14:creationId xmlns:p14="http://schemas.microsoft.com/office/powerpoint/2010/main" val="978697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2202" y="133521"/>
            <a:ext cx="11790744" cy="4431983"/>
          </a:xfrm>
          <a:prstGeom prst="rect">
            <a:avLst/>
          </a:prstGeom>
        </p:spPr>
        <p:txBody>
          <a:bodyPr wrap="square">
            <a:spAutoFit/>
          </a:bodyPr>
          <a:lstStyle/>
          <a:p>
            <a:pPr algn="just">
              <a:lnSpc>
                <a:spcPct val="150000"/>
              </a:lnSpc>
            </a:pPr>
            <a:r>
              <a:rPr lang="en-US" sz="2800" b="1" dirty="0">
                <a:solidFill>
                  <a:srgbClr val="610B4B"/>
                </a:solidFill>
              </a:rPr>
              <a:t>5. Set Difference:</a:t>
            </a:r>
          </a:p>
          <a:p>
            <a:pPr algn="just">
              <a:lnSpc>
                <a:spcPct val="150000"/>
              </a:lnSpc>
              <a:buFont typeface="Arial" panose="020B0604020202020204" pitchFamily="34" charset="0"/>
              <a:buChar char="•"/>
            </a:pPr>
            <a:r>
              <a:rPr lang="en-US" sz="2000" dirty="0">
                <a:solidFill>
                  <a:srgbClr val="000000"/>
                </a:solidFill>
              </a:rPr>
              <a:t> Suppose there are two tuples R and S. </a:t>
            </a:r>
          </a:p>
          <a:p>
            <a:pPr algn="just">
              <a:lnSpc>
                <a:spcPct val="150000"/>
              </a:lnSpc>
              <a:buFont typeface="Arial" panose="020B0604020202020204" pitchFamily="34" charset="0"/>
              <a:buChar char="•"/>
            </a:pPr>
            <a:r>
              <a:rPr lang="en-US" sz="2000" dirty="0">
                <a:solidFill>
                  <a:srgbClr val="000000"/>
                </a:solidFill>
              </a:rPr>
              <a:t> The set intersection operation contains all tuples that are in R but not in S.</a:t>
            </a:r>
          </a:p>
          <a:p>
            <a:pPr algn="just">
              <a:lnSpc>
                <a:spcPct val="150000"/>
              </a:lnSpc>
              <a:buFont typeface="Arial" panose="020B0604020202020204" pitchFamily="34" charset="0"/>
              <a:buChar char="•"/>
            </a:pPr>
            <a:r>
              <a:rPr lang="en-US" sz="2000" dirty="0">
                <a:solidFill>
                  <a:srgbClr val="000000"/>
                </a:solidFill>
              </a:rPr>
              <a:t> It is denoted by intersection minus (-).</a:t>
            </a:r>
          </a:p>
          <a:p>
            <a:pPr algn="just">
              <a:lnSpc>
                <a:spcPct val="150000"/>
              </a:lnSpc>
              <a:buFont typeface="Arial" panose="020B0604020202020204" pitchFamily="34" charset="0"/>
              <a:buChar char="•"/>
            </a:pPr>
            <a:r>
              <a:rPr lang="en-US" sz="2000" dirty="0">
                <a:solidFill>
                  <a:srgbClr val="000000"/>
                </a:solidFill>
              </a:rPr>
              <a:t> Notation: R - S  </a:t>
            </a:r>
          </a:p>
          <a:p>
            <a:pPr algn="just">
              <a:lnSpc>
                <a:spcPct val="150000"/>
              </a:lnSpc>
            </a:pPr>
            <a:r>
              <a:rPr lang="en-US" sz="2000" b="1" dirty="0">
                <a:solidFill>
                  <a:srgbClr val="333333"/>
                </a:solidFill>
              </a:rPr>
              <a:t>Example:</a:t>
            </a:r>
            <a:r>
              <a:rPr lang="en-US" sz="2000" dirty="0">
                <a:solidFill>
                  <a:srgbClr val="333333"/>
                </a:solidFill>
              </a:rPr>
              <a:t> Using the above DEPOSITOR table and BORROW table</a:t>
            </a:r>
          </a:p>
          <a:p>
            <a:pPr>
              <a:lnSpc>
                <a:spcPct val="150000"/>
              </a:lnSpc>
            </a:pPr>
            <a:r>
              <a:rPr lang="en-US" sz="2000" b="1" dirty="0"/>
              <a:t>Input:</a:t>
            </a:r>
            <a:endParaRPr lang="en-US" sz="2000" dirty="0"/>
          </a:p>
          <a:p>
            <a:pPr>
              <a:lnSpc>
                <a:spcPct val="150000"/>
              </a:lnSpc>
            </a:pPr>
            <a:r>
              <a:rPr lang="en-US" sz="2000" dirty="0"/>
              <a:t>∏ CUSTOMER_NAME (BORROW)   -    ∏ CUSTOMER_NAME (DEPOSITOR)  </a:t>
            </a:r>
          </a:p>
          <a:p>
            <a:pPr>
              <a:lnSpc>
                <a:spcPct val="150000"/>
              </a:lnSpc>
            </a:pPr>
            <a:r>
              <a:rPr lang="en-US" sz="2000" b="1" dirty="0"/>
              <a:t>Output:</a:t>
            </a:r>
            <a:endParaRPr lang="en-US" sz="2000" dirty="0"/>
          </a:p>
        </p:txBody>
      </p:sp>
      <p:pic>
        <p:nvPicPr>
          <p:cNvPr id="3" name="Picture 2"/>
          <p:cNvPicPr>
            <a:picLocks noChangeAspect="1"/>
          </p:cNvPicPr>
          <p:nvPr/>
        </p:nvPicPr>
        <p:blipFill>
          <a:blip r:embed="rId2"/>
          <a:stretch>
            <a:fillRect/>
          </a:stretch>
        </p:blipFill>
        <p:spPr>
          <a:xfrm>
            <a:off x="9044437" y="1691963"/>
            <a:ext cx="2510862" cy="3246804"/>
          </a:xfrm>
          <a:prstGeom prst="rect">
            <a:avLst/>
          </a:prstGeom>
          <a:ln>
            <a:solidFill>
              <a:schemeClr val="tx1"/>
            </a:solidFill>
          </a:ln>
        </p:spPr>
      </p:pic>
      <p:sp>
        <p:nvSpPr>
          <p:cNvPr id="4" name="Rectangle 1"/>
          <p:cNvSpPr>
            <a:spLocks noChangeArrowheads="1"/>
          </p:cNvSpPr>
          <p:nvPr/>
        </p:nvSpPr>
        <p:spPr bwMode="auto">
          <a:xfrm>
            <a:off x="212202" y="5527713"/>
            <a:ext cx="9134807" cy="9694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mn-lt"/>
              </a:rPr>
              <a:t>∏ </a:t>
            </a:r>
            <a:r>
              <a:rPr kumimoji="0" lang="en-US" altLang="en-US" sz="2000" b="0" i="0" u="none" strike="noStrike" cap="none" normalizeH="0" baseline="-30000">
                <a:ln>
                  <a:noFill/>
                </a:ln>
                <a:solidFill>
                  <a:srgbClr val="000000"/>
                </a:solidFill>
                <a:effectLst/>
                <a:latin typeface="+mn-lt"/>
              </a:rPr>
              <a:t>author</a:t>
            </a:r>
            <a:r>
              <a:rPr kumimoji="0" lang="en-US" altLang="en-US" sz="2000" b="0" i="0" u="none" strike="noStrike" cap="none" normalizeH="0" baseline="0">
                <a:ln>
                  <a:noFill/>
                </a:ln>
                <a:solidFill>
                  <a:srgbClr val="000000"/>
                </a:solidFill>
                <a:effectLst/>
                <a:latin typeface="+mn-lt"/>
              </a:rPr>
              <a:t> (Books) − ∏ </a:t>
            </a:r>
            <a:r>
              <a:rPr kumimoji="0" lang="en-US" altLang="en-US" sz="2000" b="0" i="0" u="none" strike="noStrike" cap="none" normalizeH="0" baseline="-30000">
                <a:ln>
                  <a:noFill/>
                </a:ln>
                <a:solidFill>
                  <a:srgbClr val="000000"/>
                </a:solidFill>
                <a:effectLst/>
                <a:latin typeface="+mn-lt"/>
              </a:rPr>
              <a:t>author</a:t>
            </a:r>
            <a:r>
              <a:rPr kumimoji="0" lang="en-US" altLang="en-US" sz="2000" b="0" i="0" u="none" strike="noStrike" cap="none" normalizeH="0" baseline="0">
                <a:ln>
                  <a:noFill/>
                </a:ln>
                <a:solidFill>
                  <a:srgbClr val="000000"/>
                </a:solidFill>
                <a:effectLst/>
                <a:latin typeface="+mn-lt"/>
              </a:rPr>
              <a:t> (Articles) </a:t>
            </a:r>
            <a:endParaRPr kumimoji="0" lang="en-US" altLang="en-US" sz="2000" b="0" i="0" u="none" strike="noStrike" cap="none" normalizeH="0" baseline="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lt"/>
              </a:rPr>
              <a:t>Output</a:t>
            </a:r>
            <a:r>
              <a:rPr kumimoji="0" lang="en-US" altLang="en-US" sz="2000" b="0" i="0" u="none" strike="noStrike" cap="none" normalizeH="0" baseline="0">
                <a:ln>
                  <a:noFill/>
                </a:ln>
                <a:solidFill>
                  <a:srgbClr val="000000"/>
                </a:solidFill>
                <a:effectLst/>
                <a:latin typeface="+mn-lt"/>
              </a:rPr>
              <a:t> − Provides the name of authors who have written books but not articles.</a:t>
            </a:r>
            <a:endParaRPr kumimoji="0" lang="en-US" altLang="en-US" sz="2000" b="0" i="0" u="none" strike="noStrike" cap="none" normalizeH="0" baseline="0">
              <a:ln>
                <a:noFill/>
              </a:ln>
              <a:solidFill>
                <a:schemeClr val="tx1"/>
              </a:solidFill>
              <a:effectLst/>
              <a:latin typeface="+mn-lt"/>
            </a:endParaRPr>
          </a:p>
        </p:txBody>
      </p:sp>
      <p:sp>
        <p:nvSpPr>
          <p:cNvPr id="5" name="Rectangle 4"/>
          <p:cNvSpPr/>
          <p:nvPr/>
        </p:nvSpPr>
        <p:spPr>
          <a:xfrm>
            <a:off x="300176" y="4863908"/>
            <a:ext cx="1059521" cy="369332"/>
          </a:xfrm>
          <a:prstGeom prst="rect">
            <a:avLst/>
          </a:prstGeom>
        </p:spPr>
        <p:txBody>
          <a:bodyPr wrap="none">
            <a:spAutoFit/>
          </a:bodyPr>
          <a:lstStyle/>
          <a:p>
            <a:r>
              <a:rPr lang="en-US" b="1" dirty="0">
                <a:solidFill>
                  <a:srgbClr val="333333"/>
                </a:solidFill>
              </a:rPr>
              <a:t>Example:</a:t>
            </a:r>
            <a:endParaRPr lang="en-US" dirty="0"/>
          </a:p>
        </p:txBody>
      </p:sp>
    </p:spTree>
    <p:extLst>
      <p:ext uri="{BB962C8B-B14F-4D97-AF65-F5344CB8AC3E}">
        <p14:creationId xmlns:p14="http://schemas.microsoft.com/office/powerpoint/2010/main" val="4626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8978" y="804231"/>
            <a:ext cx="9771962" cy="923330"/>
          </a:xfrm>
          <a:prstGeom prst="rect">
            <a:avLst/>
          </a:prstGeom>
          <a:noFill/>
        </p:spPr>
        <p:txBody>
          <a:bodyPr wrap="square" rtlCol="0">
            <a:spAutoFit/>
          </a:bodyPr>
          <a:lstStyle/>
          <a:p>
            <a:pPr algn="just"/>
            <a:r>
              <a:rPr lang="en-US" dirty="0">
                <a:solidFill>
                  <a:schemeClr val="bg1">
                    <a:lumMod val="10000"/>
                  </a:schemeClr>
                </a:solidFill>
              </a:rPr>
              <a:t>The relational model in </a:t>
            </a:r>
            <a:r>
              <a:rPr lang="en-US" dirty="0">
                <a:solidFill>
                  <a:schemeClr val="bg1">
                    <a:lumMod val="10000"/>
                  </a:schemeClr>
                </a:solidFill>
                <a:hlinkClick r:id="rId2">
                  <a:extLst>
                    <a:ext uri="{A12FA001-AC4F-418D-AE19-62706E023703}">
                      <ahyp:hlinkClr xmlns:ahyp="http://schemas.microsoft.com/office/drawing/2018/hyperlinkcolor" val="tx"/>
                    </a:ext>
                  </a:extLst>
                </a:hlinkClick>
              </a:rPr>
              <a:t>DBMS</a:t>
            </a:r>
            <a:r>
              <a:rPr lang="en-US" dirty="0">
                <a:solidFill>
                  <a:schemeClr val="bg1">
                    <a:lumMod val="10000"/>
                  </a:schemeClr>
                </a:solidFill>
              </a:rPr>
              <a:t> is an abstract model used to organize and manage the data stored in a database. It stores data in two-dimensional inter-related tables, also known as relations in which each row represents an entity and each column represents the properties of the entity.</a:t>
            </a:r>
          </a:p>
        </p:txBody>
      </p:sp>
    </p:spTree>
    <p:extLst>
      <p:ext uri="{BB962C8B-B14F-4D97-AF65-F5344CB8AC3E}">
        <p14:creationId xmlns:p14="http://schemas.microsoft.com/office/powerpoint/2010/main" val="4100275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328" y="260447"/>
            <a:ext cx="11802319" cy="4062651"/>
          </a:xfrm>
          <a:prstGeom prst="rect">
            <a:avLst/>
          </a:prstGeom>
        </p:spPr>
        <p:txBody>
          <a:bodyPr wrap="square">
            <a:spAutoFit/>
          </a:bodyPr>
          <a:lstStyle/>
          <a:p>
            <a:pPr algn="just">
              <a:lnSpc>
                <a:spcPct val="150000"/>
              </a:lnSpc>
            </a:pPr>
            <a:r>
              <a:rPr lang="en-US" sz="2800" b="1" dirty="0">
                <a:solidFill>
                  <a:srgbClr val="610B4B"/>
                </a:solidFill>
              </a:rPr>
              <a:t>6. Cartesian product</a:t>
            </a:r>
          </a:p>
          <a:p>
            <a:pPr algn="just">
              <a:lnSpc>
                <a:spcPct val="150000"/>
              </a:lnSpc>
              <a:buFont typeface="Arial" panose="020B0604020202020204" pitchFamily="34" charset="0"/>
              <a:buChar char="•"/>
            </a:pPr>
            <a:r>
              <a:rPr lang="en-US" dirty="0">
                <a:solidFill>
                  <a:srgbClr val="000000"/>
                </a:solidFill>
              </a:rPr>
              <a:t> </a:t>
            </a:r>
            <a:r>
              <a:rPr lang="en-US" sz="2400" dirty="0">
                <a:solidFill>
                  <a:srgbClr val="000000"/>
                </a:solidFill>
              </a:rPr>
              <a:t>The Cartesian product is used to combine each row in one table with each row in the other table. </a:t>
            </a:r>
          </a:p>
          <a:p>
            <a:pPr algn="just">
              <a:lnSpc>
                <a:spcPct val="150000"/>
              </a:lnSpc>
              <a:buFont typeface="Arial" panose="020B0604020202020204" pitchFamily="34" charset="0"/>
              <a:buChar char="•"/>
            </a:pPr>
            <a:r>
              <a:rPr lang="en-US" sz="2400" dirty="0">
                <a:solidFill>
                  <a:srgbClr val="000000"/>
                </a:solidFill>
              </a:rPr>
              <a:t> It is also known as a </a:t>
            </a:r>
            <a:r>
              <a:rPr lang="en-US" sz="2400" b="1" dirty="0">
                <a:solidFill>
                  <a:srgbClr val="000000"/>
                </a:solidFill>
              </a:rPr>
              <a:t>cross product</a:t>
            </a:r>
            <a:r>
              <a:rPr lang="en-US" sz="2400" dirty="0">
                <a:solidFill>
                  <a:srgbClr val="000000"/>
                </a:solidFill>
              </a:rPr>
              <a:t>.</a:t>
            </a:r>
          </a:p>
          <a:p>
            <a:pPr algn="just">
              <a:lnSpc>
                <a:spcPct val="150000"/>
              </a:lnSpc>
              <a:buFont typeface="Arial" panose="020B0604020202020204" pitchFamily="34" charset="0"/>
              <a:buChar char="•"/>
            </a:pPr>
            <a:r>
              <a:rPr lang="en-US" sz="2400" dirty="0">
                <a:solidFill>
                  <a:srgbClr val="000000"/>
                </a:solidFill>
              </a:rPr>
              <a:t> It is denoted by X.</a:t>
            </a:r>
          </a:p>
          <a:p>
            <a:pPr algn="just">
              <a:lnSpc>
                <a:spcPct val="150000"/>
              </a:lnSpc>
            </a:pPr>
            <a:r>
              <a:rPr lang="en-US" sz="2400" dirty="0">
                <a:solidFill>
                  <a:srgbClr val="000000"/>
                </a:solidFill>
              </a:rPr>
              <a:t>Notation: R X S  </a:t>
            </a:r>
          </a:p>
          <a:p>
            <a:pPr algn="just">
              <a:lnSpc>
                <a:spcPct val="150000"/>
              </a:lnSpc>
            </a:pPr>
            <a:r>
              <a:rPr lang="en-US" sz="2400" dirty="0">
                <a:solidFill>
                  <a:srgbClr val="610B4B"/>
                </a:solidFill>
              </a:rPr>
              <a:t>Example:</a:t>
            </a:r>
            <a:endParaRPr lang="en-US" sz="2400" b="0" i="0" dirty="0">
              <a:solidFill>
                <a:srgbClr val="610B4B"/>
              </a:solidFill>
              <a:effectLst/>
            </a:endParaRPr>
          </a:p>
        </p:txBody>
      </p:sp>
      <p:sp>
        <p:nvSpPr>
          <p:cNvPr id="3" name="Rectangle 1"/>
          <p:cNvSpPr>
            <a:spLocks noChangeArrowheads="1"/>
          </p:cNvSpPr>
          <p:nvPr/>
        </p:nvSpPr>
        <p:spPr bwMode="auto">
          <a:xfrm>
            <a:off x="1421176" y="3691391"/>
            <a:ext cx="10223653" cy="28973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mn-lt"/>
              </a:rPr>
              <a:t>r Χ s = { q t | q ∈ r and t ∈ s}</a:t>
            </a: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mn-lt"/>
              </a:rPr>
              <a:t>σ</a:t>
            </a:r>
            <a:r>
              <a:rPr kumimoji="0" lang="en-US" altLang="en-US" sz="2400" b="0" i="0" u="none" strike="noStrike" cap="none" normalizeH="0" baseline="-30000">
                <a:ln>
                  <a:noFill/>
                </a:ln>
                <a:solidFill>
                  <a:srgbClr val="000000"/>
                </a:solidFill>
                <a:effectLst/>
                <a:latin typeface="+mn-lt"/>
              </a:rPr>
              <a:t>author = 'tutorialspoint'</a:t>
            </a:r>
            <a:r>
              <a:rPr kumimoji="0" lang="en-US" altLang="en-US" sz="2400" b="0" i="0" u="none" strike="noStrike" cap="none" normalizeH="0" baseline="0">
                <a:ln>
                  <a:noFill/>
                </a:ln>
                <a:solidFill>
                  <a:srgbClr val="000000"/>
                </a:solidFill>
                <a:effectLst/>
                <a:latin typeface="+mn-lt"/>
              </a:rPr>
              <a:t>(Books Χ Articles) </a:t>
            </a:r>
            <a:endParaRPr kumimoji="0" lang="en-US" altLang="en-US" sz="2400" b="0" i="0" u="none" strike="noStrike" cap="none" normalizeH="0" baseline="0">
              <a:ln>
                <a:noFill/>
              </a:ln>
              <a:solidFill>
                <a:schemeClr val="tx1"/>
              </a:solidFill>
              <a:effectLst/>
              <a:latin typeface="+mn-lt"/>
            </a:endParaRPr>
          </a:p>
          <a:p>
            <a:pPr marL="0" marR="0" lvl="0" indent="0" algn="just" defTabSz="914400" rtl="0" eaLnBrk="0" fontAlgn="base" latinLnBrk="0" hangingPunct="0">
              <a:lnSpc>
                <a:spcPct val="2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mn-lt"/>
              </a:rPr>
              <a:t>Output</a:t>
            </a:r>
            <a:r>
              <a:rPr kumimoji="0" lang="en-US" altLang="en-US" sz="2400" b="0" i="0" u="none" strike="noStrike" cap="none" normalizeH="0" baseline="0">
                <a:ln>
                  <a:noFill/>
                </a:ln>
                <a:solidFill>
                  <a:srgbClr val="000000"/>
                </a:solidFill>
                <a:effectLst/>
                <a:latin typeface="+mn-lt"/>
              </a:rPr>
              <a:t> − Yields a relation, which shows all the books and articles written by tutorialspoint.</a:t>
            </a:r>
            <a:endParaRPr kumimoji="0" lang="en-US" altLang="en-US" sz="2400" b="0" i="0" u="none" strike="noStrike" cap="none" normalizeH="0" baseline="0">
              <a:ln>
                <a:noFill/>
              </a:ln>
              <a:solidFill>
                <a:schemeClr val="tx1"/>
              </a:solidFill>
              <a:effectLst/>
              <a:latin typeface="+mn-lt"/>
            </a:endParaRPr>
          </a:p>
        </p:txBody>
      </p:sp>
    </p:spTree>
    <p:extLst>
      <p:ext uri="{BB962C8B-B14F-4D97-AF65-F5344CB8AC3E}">
        <p14:creationId xmlns:p14="http://schemas.microsoft.com/office/powerpoint/2010/main" val="4256885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86" y="738217"/>
            <a:ext cx="6448425" cy="16573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6933235" y="681067"/>
            <a:ext cx="4876800" cy="1714500"/>
          </a:xfrm>
          <a:prstGeom prst="rect">
            <a:avLst/>
          </a:prstGeom>
          <a:ln>
            <a:solidFill>
              <a:srgbClr val="FF0000"/>
            </a:solidFill>
          </a:ln>
        </p:spPr>
      </p:pic>
      <p:pic>
        <p:nvPicPr>
          <p:cNvPr id="4" name="Picture 3"/>
          <p:cNvPicPr>
            <a:picLocks noChangeAspect="1"/>
          </p:cNvPicPr>
          <p:nvPr/>
        </p:nvPicPr>
        <p:blipFill>
          <a:blip r:embed="rId4"/>
          <a:stretch>
            <a:fillRect/>
          </a:stretch>
        </p:blipFill>
        <p:spPr>
          <a:xfrm>
            <a:off x="4218610" y="2605328"/>
            <a:ext cx="7591425" cy="4124325"/>
          </a:xfrm>
          <a:prstGeom prst="rect">
            <a:avLst/>
          </a:prstGeom>
          <a:ln>
            <a:solidFill>
              <a:srgbClr val="0070C0"/>
            </a:solidFill>
          </a:ln>
        </p:spPr>
      </p:pic>
      <p:sp>
        <p:nvSpPr>
          <p:cNvPr id="5" name="Rectangle 4"/>
          <p:cNvSpPr/>
          <p:nvPr/>
        </p:nvSpPr>
        <p:spPr>
          <a:xfrm>
            <a:off x="128586" y="3349300"/>
            <a:ext cx="3934128" cy="2031325"/>
          </a:xfrm>
          <a:prstGeom prst="rect">
            <a:avLst/>
          </a:prstGeom>
        </p:spPr>
        <p:txBody>
          <a:bodyPr wrap="square">
            <a:spAutoFit/>
          </a:bodyPr>
          <a:lstStyle/>
          <a:p>
            <a:pPr algn="just">
              <a:lnSpc>
                <a:spcPct val="150000"/>
              </a:lnSpc>
            </a:pPr>
            <a:r>
              <a:rPr lang="en-US" sz="2000" b="1" dirty="0">
                <a:solidFill>
                  <a:srgbClr val="333333"/>
                </a:solidFill>
              </a:rPr>
              <a:t>Input:</a:t>
            </a:r>
            <a:endParaRPr lang="en-US" sz="2000" dirty="0">
              <a:solidFill>
                <a:srgbClr val="333333"/>
              </a:solidFill>
            </a:endParaRPr>
          </a:p>
          <a:p>
            <a:pPr algn="just">
              <a:lnSpc>
                <a:spcPct val="150000"/>
              </a:lnSpc>
            </a:pPr>
            <a:r>
              <a:rPr lang="en-US" sz="2400" dirty="0">
                <a:solidFill>
                  <a:srgbClr val="000000"/>
                </a:solidFill>
              </a:rPr>
              <a:t>EMPLOYEE    X    DEPARTMENT</a:t>
            </a:r>
            <a:r>
              <a:rPr lang="en-US" sz="2000" dirty="0">
                <a:solidFill>
                  <a:srgbClr val="000000"/>
                </a:solidFill>
              </a:rPr>
              <a:t>  </a:t>
            </a:r>
          </a:p>
          <a:p>
            <a:pPr algn="just">
              <a:lnSpc>
                <a:spcPct val="150000"/>
              </a:lnSpc>
            </a:pPr>
            <a:r>
              <a:rPr lang="en-US" sz="2000" b="1" dirty="0">
                <a:solidFill>
                  <a:srgbClr val="333333"/>
                </a:solidFill>
              </a:rPr>
              <a:t>Output:</a:t>
            </a:r>
            <a:endParaRPr lang="en-US" sz="2000" b="0" i="0" dirty="0">
              <a:solidFill>
                <a:srgbClr val="333333"/>
              </a:solidFill>
              <a:effectLst/>
            </a:endParaRPr>
          </a:p>
        </p:txBody>
      </p:sp>
      <p:sp>
        <p:nvSpPr>
          <p:cNvPr id="6" name="Rectangle 5"/>
          <p:cNvSpPr/>
          <p:nvPr/>
        </p:nvSpPr>
        <p:spPr>
          <a:xfrm>
            <a:off x="1899895" y="311735"/>
            <a:ext cx="1467068" cy="369332"/>
          </a:xfrm>
          <a:prstGeom prst="rect">
            <a:avLst/>
          </a:prstGeom>
        </p:spPr>
        <p:txBody>
          <a:bodyPr wrap="none">
            <a:spAutoFit/>
          </a:bodyPr>
          <a:lstStyle/>
          <a:p>
            <a:r>
              <a:rPr lang="en-US" b="1" dirty="0">
                <a:solidFill>
                  <a:srgbClr val="333333"/>
                </a:solidFill>
                <a:latin typeface="inter-bold"/>
              </a:rPr>
              <a:t>EMPLOYEE</a:t>
            </a:r>
            <a:endParaRPr lang="en-US" dirty="0"/>
          </a:p>
        </p:txBody>
      </p:sp>
      <p:sp>
        <p:nvSpPr>
          <p:cNvPr id="7" name="Rectangle 6"/>
          <p:cNvSpPr/>
          <p:nvPr/>
        </p:nvSpPr>
        <p:spPr>
          <a:xfrm>
            <a:off x="8014322" y="206855"/>
            <a:ext cx="1770549" cy="369332"/>
          </a:xfrm>
          <a:prstGeom prst="rect">
            <a:avLst/>
          </a:prstGeom>
        </p:spPr>
        <p:txBody>
          <a:bodyPr wrap="none">
            <a:spAutoFit/>
          </a:bodyPr>
          <a:lstStyle/>
          <a:p>
            <a:r>
              <a:rPr lang="en-US" b="1" dirty="0">
                <a:solidFill>
                  <a:srgbClr val="333333"/>
                </a:solidFill>
                <a:latin typeface="inter-bold"/>
              </a:rPr>
              <a:t>DEPARTMENT</a:t>
            </a:r>
            <a:endParaRPr lang="en-US" dirty="0"/>
          </a:p>
        </p:txBody>
      </p:sp>
    </p:spTree>
    <p:extLst>
      <p:ext uri="{BB962C8B-B14F-4D97-AF65-F5344CB8AC3E}">
        <p14:creationId xmlns:p14="http://schemas.microsoft.com/office/powerpoint/2010/main" val="242201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628" y="236900"/>
            <a:ext cx="11617124" cy="3231654"/>
          </a:xfrm>
          <a:prstGeom prst="rect">
            <a:avLst/>
          </a:prstGeom>
        </p:spPr>
        <p:txBody>
          <a:bodyPr wrap="square">
            <a:spAutoFit/>
          </a:bodyPr>
          <a:lstStyle/>
          <a:p>
            <a:pPr algn="just">
              <a:lnSpc>
                <a:spcPct val="150000"/>
              </a:lnSpc>
            </a:pPr>
            <a:r>
              <a:rPr lang="en-US" sz="2800" b="1" dirty="0">
                <a:solidFill>
                  <a:srgbClr val="610B4B"/>
                </a:solidFill>
              </a:rPr>
              <a:t>7. Rename Operation:</a:t>
            </a:r>
          </a:p>
          <a:p>
            <a:pPr marL="342900" indent="-342900" algn="just">
              <a:lnSpc>
                <a:spcPct val="150000"/>
              </a:lnSpc>
              <a:buFont typeface="Arial" panose="020B0604020202020204" pitchFamily="34" charset="0"/>
              <a:buChar char="•"/>
            </a:pPr>
            <a:r>
              <a:rPr lang="en-US" sz="2400" dirty="0">
                <a:solidFill>
                  <a:srgbClr val="333333"/>
                </a:solidFill>
              </a:rPr>
              <a:t>The rename operation is used to rename the output relation. </a:t>
            </a:r>
          </a:p>
          <a:p>
            <a:pPr marL="342900" indent="-342900" algn="just">
              <a:lnSpc>
                <a:spcPct val="150000"/>
              </a:lnSpc>
              <a:buFont typeface="Arial" panose="020B0604020202020204" pitchFamily="34" charset="0"/>
              <a:buChar char="•"/>
            </a:pPr>
            <a:r>
              <a:rPr lang="en-US" sz="2400" dirty="0">
                <a:solidFill>
                  <a:srgbClr val="333333"/>
                </a:solidFill>
              </a:rPr>
              <a:t>It is denoted by </a:t>
            </a:r>
            <a:r>
              <a:rPr lang="en-US" sz="2400" b="1" dirty="0">
                <a:solidFill>
                  <a:srgbClr val="333333"/>
                </a:solidFill>
              </a:rPr>
              <a:t>rho</a:t>
            </a:r>
            <a:r>
              <a:rPr lang="en-US" sz="2400" dirty="0">
                <a:solidFill>
                  <a:srgbClr val="333333"/>
                </a:solidFill>
              </a:rPr>
              <a:t> (ρ).</a:t>
            </a:r>
          </a:p>
          <a:p>
            <a:pPr algn="just">
              <a:lnSpc>
                <a:spcPct val="150000"/>
              </a:lnSpc>
            </a:pPr>
            <a:r>
              <a:rPr lang="en-US" sz="2400" b="1" dirty="0">
                <a:solidFill>
                  <a:srgbClr val="333333"/>
                </a:solidFill>
              </a:rPr>
              <a:t>Example:</a:t>
            </a:r>
            <a:r>
              <a:rPr lang="en-US" sz="2400" dirty="0">
                <a:solidFill>
                  <a:srgbClr val="333333"/>
                </a:solidFill>
              </a:rPr>
              <a:t> We can use the rename operator to rename STUDENT relation to STUDENT1.</a:t>
            </a:r>
          </a:p>
          <a:p>
            <a:pPr algn="just">
              <a:lnSpc>
                <a:spcPct val="150000"/>
              </a:lnSpc>
            </a:pPr>
            <a:r>
              <a:rPr lang="en-US" sz="3600" dirty="0">
                <a:solidFill>
                  <a:srgbClr val="333333"/>
                </a:solidFill>
              </a:rPr>
              <a:t>ρ</a:t>
            </a:r>
            <a:r>
              <a:rPr lang="en-US" sz="2800" dirty="0">
                <a:solidFill>
                  <a:srgbClr val="000000"/>
                </a:solidFill>
              </a:rPr>
              <a:t> (STUDENT1, STUDENT)  </a:t>
            </a:r>
            <a:endParaRPr lang="en-US" sz="2800" i="0" dirty="0">
              <a:solidFill>
                <a:srgbClr val="000000"/>
              </a:solidFill>
              <a:effectLst/>
            </a:endParaRPr>
          </a:p>
        </p:txBody>
      </p:sp>
    </p:spTree>
    <p:extLst>
      <p:ext uri="{BB962C8B-B14F-4D97-AF65-F5344CB8AC3E}">
        <p14:creationId xmlns:p14="http://schemas.microsoft.com/office/powerpoint/2010/main" val="3736113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825" y="271238"/>
            <a:ext cx="11003132" cy="3693319"/>
          </a:xfrm>
          <a:prstGeom prst="rect">
            <a:avLst/>
          </a:prstGeom>
        </p:spPr>
        <p:txBody>
          <a:bodyPr wrap="square">
            <a:spAutoFit/>
          </a:bodyPr>
          <a:lstStyle/>
          <a:p>
            <a:pPr algn="just">
              <a:lnSpc>
                <a:spcPct val="150000"/>
              </a:lnSpc>
            </a:pPr>
            <a:r>
              <a:rPr lang="en-US" sz="2400" b="1" dirty="0">
                <a:solidFill>
                  <a:srgbClr val="222222"/>
                </a:solidFill>
              </a:rPr>
              <a:t>Join Operations</a:t>
            </a:r>
          </a:p>
          <a:p>
            <a:pPr marL="285750" indent="-285750" algn="just">
              <a:lnSpc>
                <a:spcPct val="150000"/>
              </a:lnSpc>
              <a:buFont typeface="Arial" panose="020B0604020202020204" pitchFamily="34" charset="0"/>
              <a:buChar char="•"/>
            </a:pPr>
            <a:r>
              <a:rPr lang="en-US" sz="2400" dirty="0">
                <a:solidFill>
                  <a:srgbClr val="222222"/>
                </a:solidFill>
              </a:rPr>
              <a:t>Join operation is essentially a Cartesian product followed by a selection criterion.</a:t>
            </a:r>
          </a:p>
          <a:p>
            <a:pPr marL="285750" indent="-285750" algn="just">
              <a:lnSpc>
                <a:spcPct val="150000"/>
              </a:lnSpc>
              <a:buFont typeface="Arial" panose="020B0604020202020204" pitchFamily="34" charset="0"/>
              <a:buChar char="•"/>
            </a:pPr>
            <a:r>
              <a:rPr lang="en-US" sz="2400" dirty="0">
                <a:solidFill>
                  <a:srgbClr val="222222"/>
                </a:solidFill>
              </a:rPr>
              <a:t>Join operation denoted by </a:t>
            </a:r>
            <a:r>
              <a:rPr lang="en-US" sz="3600" dirty="0">
                <a:solidFill>
                  <a:srgbClr val="222222"/>
                </a:solidFill>
              </a:rPr>
              <a:t>⋈</a:t>
            </a:r>
          </a:p>
          <a:p>
            <a:pPr marL="285750" indent="-285750" algn="just">
              <a:lnSpc>
                <a:spcPct val="150000"/>
              </a:lnSpc>
              <a:buFont typeface="Arial" panose="020B0604020202020204" pitchFamily="34" charset="0"/>
              <a:buChar char="•"/>
            </a:pPr>
            <a:r>
              <a:rPr lang="en-US" sz="2400" dirty="0">
                <a:solidFill>
                  <a:srgbClr val="222222"/>
                </a:solidFill>
              </a:rPr>
              <a:t>JOIN operation also allows joining variously related tuples from different relations.</a:t>
            </a:r>
          </a:p>
          <a:p>
            <a:pPr algn="just">
              <a:lnSpc>
                <a:spcPct val="150000"/>
              </a:lnSpc>
            </a:pPr>
            <a:r>
              <a:rPr lang="en-US" sz="2400" b="1" dirty="0">
                <a:solidFill>
                  <a:srgbClr val="222222"/>
                </a:solidFill>
              </a:rPr>
              <a:t>Types of JOIN:</a:t>
            </a:r>
            <a:endParaRPr lang="en-US" sz="2400" dirty="0">
              <a:solidFill>
                <a:srgbClr val="222222"/>
              </a:solidFill>
            </a:endParaRPr>
          </a:p>
          <a:p>
            <a:pPr algn="just">
              <a:lnSpc>
                <a:spcPct val="150000"/>
              </a:lnSpc>
            </a:pPr>
            <a:r>
              <a:rPr lang="en-US" sz="2400" dirty="0">
                <a:solidFill>
                  <a:srgbClr val="222222"/>
                </a:solidFill>
              </a:rPr>
              <a:t>Various forms of join operation are:</a:t>
            </a:r>
          </a:p>
        </p:txBody>
      </p:sp>
      <p:graphicFrame>
        <p:nvGraphicFramePr>
          <p:cNvPr id="4" name="Table 3"/>
          <p:cNvGraphicFramePr>
            <a:graphicFrameLocks noGrp="1"/>
          </p:cNvGraphicFramePr>
          <p:nvPr>
            <p:extLst>
              <p:ext uri="{D42A27DB-BD31-4B8C-83A1-F6EECF244321}">
                <p14:modId xmlns:p14="http://schemas.microsoft.com/office/powerpoint/2010/main" val="1247757705"/>
              </p:ext>
            </p:extLst>
          </p:nvPr>
        </p:nvGraphicFramePr>
        <p:xfrm>
          <a:off x="846666" y="4062787"/>
          <a:ext cx="8128000" cy="2651760"/>
        </p:xfrm>
        <a:graphic>
          <a:graphicData uri="http://schemas.openxmlformats.org/drawingml/2006/table">
            <a:tbl>
              <a:tblPr firstRow="1" bandRow="1">
                <a:tableStyleId>{F2DE63D5-997A-4646-A377-4702673A728D}</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2131443">
                <a:tc>
                  <a:txBody>
                    <a:bodyPr/>
                    <a:lstStyle/>
                    <a:p>
                      <a:pPr algn="just">
                        <a:lnSpc>
                          <a:spcPct val="150000"/>
                        </a:lnSpc>
                      </a:pPr>
                      <a:r>
                        <a:rPr lang="en-US" sz="2400" b="1" dirty="0">
                          <a:solidFill>
                            <a:srgbClr val="222222"/>
                          </a:solidFill>
                        </a:rPr>
                        <a:t>Inner Joins:</a:t>
                      </a:r>
                    </a:p>
                    <a:p>
                      <a:pPr lvl="2" algn="just">
                        <a:lnSpc>
                          <a:spcPct val="150000"/>
                        </a:lnSpc>
                        <a:buFont typeface="Arial" panose="020B0604020202020204" pitchFamily="34" charset="0"/>
                        <a:buChar char="•"/>
                      </a:pPr>
                      <a:r>
                        <a:rPr lang="en-US" sz="2400" dirty="0">
                          <a:solidFill>
                            <a:srgbClr val="222222"/>
                          </a:solidFill>
                        </a:rPr>
                        <a:t> Theta join</a:t>
                      </a:r>
                    </a:p>
                    <a:p>
                      <a:pPr lvl="2" algn="just">
                        <a:lnSpc>
                          <a:spcPct val="150000"/>
                        </a:lnSpc>
                        <a:buFont typeface="Arial" panose="020B0604020202020204" pitchFamily="34" charset="0"/>
                        <a:buChar char="•"/>
                      </a:pPr>
                      <a:r>
                        <a:rPr lang="en-US" sz="2400" dirty="0">
                          <a:solidFill>
                            <a:srgbClr val="222222"/>
                          </a:solidFill>
                        </a:rPr>
                        <a:t> EQUI join</a:t>
                      </a:r>
                    </a:p>
                    <a:p>
                      <a:pPr lvl="2" algn="just">
                        <a:lnSpc>
                          <a:spcPct val="150000"/>
                        </a:lnSpc>
                        <a:buFont typeface="Arial" panose="020B0604020202020204" pitchFamily="34" charset="0"/>
                        <a:buChar char="•"/>
                      </a:pPr>
                      <a:r>
                        <a:rPr lang="en-US" sz="2400" dirty="0">
                          <a:solidFill>
                            <a:srgbClr val="222222"/>
                          </a:solidFill>
                        </a:rPr>
                        <a:t> Natural join</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just">
                        <a:lnSpc>
                          <a:spcPct val="150000"/>
                        </a:lnSpc>
                      </a:pPr>
                      <a:r>
                        <a:rPr lang="en-US" sz="2400" b="1" dirty="0">
                          <a:solidFill>
                            <a:srgbClr val="222222"/>
                          </a:solidFill>
                        </a:rPr>
                        <a:t>Outer joins:</a:t>
                      </a:r>
                    </a:p>
                    <a:p>
                      <a:pPr lvl="2" algn="just">
                        <a:lnSpc>
                          <a:spcPct val="150000"/>
                        </a:lnSpc>
                        <a:buFont typeface="Arial" panose="020B0604020202020204" pitchFamily="34" charset="0"/>
                        <a:buChar char="•"/>
                      </a:pPr>
                      <a:r>
                        <a:rPr lang="en-US" sz="2400" dirty="0">
                          <a:solidFill>
                            <a:srgbClr val="222222"/>
                          </a:solidFill>
                        </a:rPr>
                        <a:t> Left Outer Join</a:t>
                      </a:r>
                    </a:p>
                    <a:p>
                      <a:pPr lvl="2" algn="just">
                        <a:lnSpc>
                          <a:spcPct val="150000"/>
                        </a:lnSpc>
                        <a:buFont typeface="Arial" panose="020B0604020202020204" pitchFamily="34" charset="0"/>
                        <a:buChar char="•"/>
                      </a:pPr>
                      <a:r>
                        <a:rPr lang="en-US" sz="2400" dirty="0">
                          <a:solidFill>
                            <a:srgbClr val="222222"/>
                          </a:solidFill>
                        </a:rPr>
                        <a:t> Right Outer Join</a:t>
                      </a:r>
                    </a:p>
                    <a:p>
                      <a:pPr lvl="2" algn="just">
                        <a:lnSpc>
                          <a:spcPct val="150000"/>
                        </a:lnSpc>
                        <a:buFont typeface="Arial" panose="020B0604020202020204" pitchFamily="34" charset="0"/>
                        <a:buChar char="•"/>
                      </a:pPr>
                      <a:r>
                        <a:rPr lang="en-US" sz="2400" dirty="0">
                          <a:solidFill>
                            <a:srgbClr val="222222"/>
                          </a:solidFill>
                        </a:rPr>
                        <a:t> Full Outer Join</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5649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06531154"/>
              </p:ext>
            </p:extLst>
          </p:nvPr>
        </p:nvGraphicFramePr>
        <p:xfrm>
          <a:off x="267518" y="1249279"/>
          <a:ext cx="7660940" cy="1099443"/>
        </p:xfrm>
        <a:graphic>
          <a:graphicData uri="http://schemas.openxmlformats.org/drawingml/2006/table">
            <a:tbl>
              <a:tblPr/>
              <a:tblGrid>
                <a:gridCol w="3830470">
                  <a:extLst>
                    <a:ext uri="{9D8B030D-6E8A-4147-A177-3AD203B41FA5}">
                      <a16:colId xmlns:a16="http://schemas.microsoft.com/office/drawing/2014/main" val="20000"/>
                    </a:ext>
                  </a:extLst>
                </a:gridCol>
                <a:gridCol w="3830470">
                  <a:extLst>
                    <a:ext uri="{9D8B030D-6E8A-4147-A177-3AD203B41FA5}">
                      <a16:colId xmlns:a16="http://schemas.microsoft.com/office/drawing/2014/main" val="20001"/>
                    </a:ext>
                  </a:extLst>
                </a:gridCol>
              </a:tblGrid>
              <a:tr h="366481">
                <a:tc gridSpan="2">
                  <a:txBody>
                    <a:bodyPr/>
                    <a:lstStyle/>
                    <a:p>
                      <a:pPr algn="l"/>
                      <a:r>
                        <a:rPr lang="es-ES">
                          <a:effectLst/>
                        </a:rPr>
                        <a:t>A ⋈ A.column 2 &gt; B.column 2 (B)</a:t>
                      </a:r>
                    </a:p>
                  </a:txBody>
                  <a:tcPr anchor="ctr">
                    <a:lnL>
                      <a:noFill/>
                    </a:lnL>
                    <a:lnR>
                      <a:noFill/>
                    </a:lnR>
                    <a:lnT>
                      <a:noFill/>
                    </a:lnT>
                    <a:lnB>
                      <a:noFill/>
                    </a:lnB>
                    <a:solidFill>
                      <a:srgbClr val="F9F9F9"/>
                    </a:solidFill>
                  </a:tcPr>
                </a:tc>
                <a:tc hMerge="1">
                  <a:txBody>
                    <a:bodyPr/>
                    <a:lstStyle/>
                    <a:p>
                      <a:endParaRPr lang="en-US"/>
                    </a:p>
                  </a:txBody>
                  <a:tcPr/>
                </a:tc>
                <a:extLst>
                  <a:ext uri="{0D108BD9-81ED-4DB2-BD59-A6C34878D82A}">
                    <a16:rowId xmlns:a16="http://schemas.microsoft.com/office/drawing/2014/main" val="10000"/>
                  </a:ext>
                </a:extLst>
              </a:tr>
              <a:tr h="366481">
                <a:tc>
                  <a:txBody>
                    <a:bodyPr/>
                    <a:lstStyle/>
                    <a:p>
                      <a:pPr algn="l"/>
                      <a:r>
                        <a:rPr lang="en-US">
                          <a:effectLst/>
                        </a:rPr>
                        <a:t>column 1</a:t>
                      </a:r>
                    </a:p>
                  </a:txBody>
                  <a:tcPr anchor="ctr">
                    <a:lnL>
                      <a:noFill/>
                    </a:lnL>
                    <a:lnR>
                      <a:noFill/>
                    </a:lnR>
                    <a:lnT>
                      <a:noFill/>
                    </a:lnT>
                    <a:lnB w="9525" cap="flat" cmpd="sng" algn="ctr">
                      <a:solidFill>
                        <a:srgbClr val="EEEEEE"/>
                      </a:solidFill>
                      <a:prstDash val="solid"/>
                      <a:round/>
                      <a:headEnd type="none" w="med" len="med"/>
                      <a:tailEnd type="none" w="med" len="med"/>
                    </a:lnB>
                    <a:solidFill>
                      <a:srgbClr val="F2F2F2"/>
                    </a:solidFill>
                  </a:tcPr>
                </a:tc>
                <a:tc>
                  <a:txBody>
                    <a:bodyPr/>
                    <a:lstStyle/>
                    <a:p>
                      <a:pPr algn="l"/>
                      <a:r>
                        <a:rPr lang="en-US">
                          <a:effectLst/>
                        </a:rPr>
                        <a:t>column 2</a:t>
                      </a:r>
                    </a:p>
                  </a:txBody>
                  <a:tcPr anchor="ctr">
                    <a:lnL>
                      <a:noFill/>
                    </a:lnL>
                    <a:lnR>
                      <a:noFill/>
                    </a:lnR>
                    <a:lnT>
                      <a:noFill/>
                    </a:lnT>
                    <a:lnB w="9525" cap="flat" cmpd="sng" algn="ctr">
                      <a:solidFill>
                        <a:srgbClr val="EEEEEE"/>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66481">
                <a:tc>
                  <a:txBody>
                    <a:bodyPr/>
                    <a:lstStyle/>
                    <a:p>
                      <a:r>
                        <a:rPr lang="en-US">
                          <a:effectLst/>
                        </a:rPr>
                        <a:t>1</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tc>
                  <a:txBody>
                    <a:bodyPr/>
                    <a:lstStyle/>
                    <a:p>
                      <a:r>
                        <a:rPr lang="en-US" dirty="0">
                          <a:effectLst/>
                        </a:rPr>
                        <a:t>2</a:t>
                      </a:r>
                    </a:p>
                  </a:txBody>
                  <a:tcPr anchor="ctr">
                    <a:lnL>
                      <a:noFill/>
                    </a:lnL>
                    <a:lnR>
                      <a:noFill/>
                    </a:lnR>
                    <a:lnT w="9525" cap="flat" cmpd="sng" algn="ctr">
                      <a:solidFill>
                        <a:srgbClr val="EEEEEE"/>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2"/>
                  </a:ext>
                </a:extLst>
              </a:tr>
            </a:tbl>
          </a:graphicData>
        </a:graphic>
      </p:graphicFrame>
      <p:sp>
        <p:nvSpPr>
          <p:cNvPr id="3" name="Rectangle 1"/>
          <p:cNvSpPr>
            <a:spLocks noChangeArrowheads="1"/>
          </p:cNvSpPr>
          <p:nvPr/>
        </p:nvSpPr>
        <p:spPr bwMode="auto">
          <a:xfrm>
            <a:off x="153462" y="219626"/>
            <a:ext cx="11729179" cy="42581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300" b="1" i="0" u="none" strike="noStrike" cap="none" normalizeH="0" baseline="0" dirty="0">
                <a:ln>
                  <a:noFill/>
                </a:ln>
                <a:solidFill>
                  <a:srgbClr val="222222"/>
                </a:solidFill>
                <a:effectLst/>
                <a:latin typeface="+mn-lt"/>
              </a:rPr>
              <a:t>Inner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In an inner join, </a:t>
            </a:r>
            <a:r>
              <a:rPr kumimoji="0" lang="en-US" altLang="en-US" sz="2000" b="1" i="0" u="none" strike="noStrike" cap="none" normalizeH="0" baseline="0" dirty="0">
                <a:ln>
                  <a:noFill/>
                </a:ln>
                <a:solidFill>
                  <a:srgbClr val="222222"/>
                </a:solidFill>
                <a:effectLst/>
                <a:latin typeface="+mn-lt"/>
              </a:rPr>
              <a:t>only those tuples that satisfy the matching criteria are included</a:t>
            </a:r>
            <a:r>
              <a:rPr kumimoji="0" lang="en-US" altLang="en-US" sz="2000" b="0" i="0" u="none" strike="noStrike" cap="none" normalizeH="0" baseline="0" dirty="0">
                <a:ln>
                  <a:noFill/>
                </a:ln>
                <a:solidFill>
                  <a:srgbClr val="222222"/>
                </a:solidFill>
                <a:effectLst/>
                <a:latin typeface="+mn-lt"/>
              </a:rPr>
              <a:t>, while the rest are excluded. </a:t>
            </a:r>
            <a:endParaRPr kumimoji="0" lang="en-US" altLang="en-US" sz="2000" b="1" i="0" u="none" strike="noStrike" cap="none" normalizeH="0" baseline="0" dirty="0">
              <a:ln>
                <a:noFill/>
              </a:ln>
              <a:solidFill>
                <a:srgbClr val="222222"/>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mn-lt"/>
              </a:rPr>
              <a:t>Theta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The general case of JOIN operation is called a Theta join. It is denoted by symbol </a:t>
            </a:r>
            <a:r>
              <a:rPr kumimoji="0" lang="en-US" altLang="en-US" sz="2000" b="1" i="0" u="none" strike="noStrike" cap="none" normalizeH="0" baseline="0" dirty="0">
                <a:ln>
                  <a:noFill/>
                </a:ln>
                <a:solidFill>
                  <a:srgbClr val="222222"/>
                </a:solidFill>
                <a:effectLst/>
                <a:latin typeface="+mn-lt"/>
              </a:rPr>
              <a:t>θ</a:t>
            </a:r>
            <a:endParaRPr kumimoji="0" lang="en-US" altLang="en-US" sz="20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Example                   </a:t>
            </a:r>
            <a:r>
              <a:rPr kumimoji="0" lang="en-US" altLang="en-US" sz="3200" b="0" i="0" u="none" strike="noStrike" cap="none" normalizeH="0" baseline="0" dirty="0">
                <a:ln>
                  <a:noFill/>
                </a:ln>
                <a:solidFill>
                  <a:srgbClr val="222222"/>
                </a:solidFill>
                <a:effectLst/>
                <a:latin typeface="+mn-lt"/>
              </a:rPr>
              <a:t>A ⋈</a:t>
            </a:r>
            <a:r>
              <a:rPr kumimoji="0" lang="en-US" altLang="en-US" sz="3200" b="0" i="0" u="none" strike="noStrike" cap="none" normalizeH="0" baseline="-30000" dirty="0">
                <a:ln>
                  <a:noFill/>
                </a:ln>
                <a:solidFill>
                  <a:srgbClr val="222222"/>
                </a:solidFill>
                <a:effectLst/>
                <a:latin typeface="+mn-lt"/>
              </a:rPr>
              <a:t>θ</a:t>
            </a:r>
            <a:r>
              <a:rPr kumimoji="0" lang="en-US" altLang="en-US" sz="3200" b="0" i="0" u="none" strike="noStrike" cap="none" normalizeH="0" baseline="0" dirty="0">
                <a:ln>
                  <a:noFill/>
                </a:ln>
                <a:solidFill>
                  <a:srgbClr val="222222"/>
                </a:solidFill>
                <a:effectLst/>
                <a:latin typeface="+mn-lt"/>
              </a:rPr>
              <a:t> B</a:t>
            </a:r>
            <a:endParaRPr kumimoji="0" lang="en-US" altLang="en-US" sz="32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Theta join can use any conditions in the selection criteria.</a:t>
            </a:r>
            <a:endParaRPr kumimoji="0" lang="en-US" altLang="en-US" sz="2000" b="0" i="0" u="none" strike="noStrike" cap="none" normalizeH="0" baseline="0" dirty="0">
              <a:ln>
                <a:noFill/>
              </a:ln>
              <a:solidFill>
                <a:schemeClr val="tx1"/>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For example:</a:t>
            </a:r>
            <a:r>
              <a:rPr kumimoji="0" lang="en-US" altLang="en-US" sz="2000" b="0" i="0" u="none" strike="noStrike" cap="none" normalizeH="0" dirty="0">
                <a:ln>
                  <a:noFill/>
                </a:ln>
                <a:solidFill>
                  <a:srgbClr val="222222"/>
                </a:solidFill>
                <a:effectLst/>
                <a:latin typeface="+mn-lt"/>
              </a:rPr>
              <a:t>                                </a:t>
            </a:r>
            <a:r>
              <a:rPr lang="en-US" altLang="en-US" sz="2800" dirty="0">
                <a:solidFill>
                  <a:srgbClr val="222222"/>
                </a:solidFill>
                <a:latin typeface="+mn-lt"/>
              </a:rPr>
              <a:t>Mobile</a:t>
            </a:r>
            <a:r>
              <a:rPr kumimoji="0" lang="en-US" altLang="en-US" sz="2800" b="0" i="0" u="none" strike="noStrike" cap="none" normalizeH="0" baseline="0" dirty="0">
                <a:ln>
                  <a:noFill/>
                </a:ln>
                <a:solidFill>
                  <a:srgbClr val="222222"/>
                </a:solidFill>
                <a:effectLst/>
                <a:latin typeface="+mn-lt"/>
              </a:rPr>
              <a:t>       ⋈ </a:t>
            </a:r>
            <a:r>
              <a:rPr kumimoji="0" lang="en-US" altLang="en-US" sz="2800" b="0" i="0" u="none" strike="noStrike" cap="none" normalizeH="0" baseline="-30000" dirty="0">
                <a:ln>
                  <a:noFill/>
                </a:ln>
                <a:solidFill>
                  <a:srgbClr val="222222"/>
                </a:solidFill>
                <a:effectLst/>
                <a:latin typeface="+mn-lt"/>
              </a:rPr>
              <a:t>Mobile. price </a:t>
            </a:r>
            <a:r>
              <a:rPr lang="en-US" altLang="en-US" sz="2800" baseline="-30000" dirty="0">
                <a:solidFill>
                  <a:srgbClr val="222222"/>
                </a:solidFill>
                <a:latin typeface="+mn-lt"/>
              </a:rPr>
              <a:t>&lt;</a:t>
            </a:r>
            <a:r>
              <a:rPr kumimoji="0" lang="en-US" altLang="en-US" sz="2800" b="0" i="0" u="none" strike="noStrike" cap="none" normalizeH="0" baseline="-30000" dirty="0">
                <a:ln>
                  <a:noFill/>
                </a:ln>
                <a:solidFill>
                  <a:srgbClr val="222222"/>
                </a:solidFill>
                <a:effectLst/>
                <a:latin typeface="+mn-lt"/>
              </a:rPr>
              <a:t> Laptop. price   </a:t>
            </a:r>
            <a:r>
              <a:rPr lang="en-US" altLang="en-US" sz="2800" dirty="0">
                <a:solidFill>
                  <a:srgbClr val="222222"/>
                </a:solidFill>
                <a:latin typeface="+mn-lt"/>
              </a:rPr>
              <a:t>Laptop</a:t>
            </a:r>
            <a:r>
              <a:rPr kumimoji="0" lang="en-US" altLang="en-US" sz="2800" b="0" i="0" u="none" strike="noStrike" cap="none" normalizeH="0" baseline="0" dirty="0">
                <a:ln>
                  <a:noFill/>
                </a:ln>
                <a:solidFill>
                  <a:srgbClr val="222222"/>
                </a:solidFill>
                <a:effectLst/>
                <a:latin typeface="+mn-lt"/>
              </a:rPr>
              <a:t> </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dirty="0">
                <a:latin typeface="+mn-lt"/>
              </a:rPr>
              <a:t>We have to purchase both Mobile and Laptop such that price of mobile should be less than price of laptop.</a:t>
            </a:r>
            <a:endParaRPr kumimoji="0" lang="en-US" altLang="en-US" b="0" i="0" u="none" strike="noStrike" cap="none" normalizeH="0" baseline="0" dirty="0">
              <a:ln>
                <a:noFill/>
              </a:ln>
              <a:solidFill>
                <a:schemeClr val="tx1"/>
              </a:solidFill>
              <a:effectLst/>
              <a:latin typeface="+mn-lt"/>
            </a:endParaRPr>
          </a:p>
        </p:txBody>
      </p:sp>
      <p:pic>
        <p:nvPicPr>
          <p:cNvPr id="8" name="Picture 7"/>
          <p:cNvPicPr>
            <a:picLocks noChangeAspect="1"/>
          </p:cNvPicPr>
          <p:nvPr/>
        </p:nvPicPr>
        <p:blipFill>
          <a:blip r:embed="rId2"/>
          <a:stretch>
            <a:fillRect/>
          </a:stretch>
        </p:blipFill>
        <p:spPr>
          <a:xfrm>
            <a:off x="153462" y="4691218"/>
            <a:ext cx="2271369" cy="2094170"/>
          </a:xfrm>
          <a:prstGeom prst="rect">
            <a:avLst/>
          </a:prstGeom>
        </p:spPr>
      </p:pic>
      <p:pic>
        <p:nvPicPr>
          <p:cNvPr id="9" name="Picture 8"/>
          <p:cNvPicPr>
            <a:picLocks noChangeAspect="1"/>
          </p:cNvPicPr>
          <p:nvPr/>
        </p:nvPicPr>
        <p:blipFill>
          <a:blip r:embed="rId3"/>
          <a:stretch>
            <a:fillRect/>
          </a:stretch>
        </p:blipFill>
        <p:spPr>
          <a:xfrm>
            <a:off x="2708029" y="4691218"/>
            <a:ext cx="2141764" cy="2094170"/>
          </a:xfrm>
          <a:prstGeom prst="rect">
            <a:avLst/>
          </a:prstGeom>
        </p:spPr>
      </p:pic>
      <p:pic>
        <p:nvPicPr>
          <p:cNvPr id="10" name="Picture 9"/>
          <p:cNvPicPr>
            <a:picLocks noChangeAspect="1"/>
          </p:cNvPicPr>
          <p:nvPr/>
        </p:nvPicPr>
        <p:blipFill>
          <a:blip r:embed="rId4"/>
          <a:stretch>
            <a:fillRect/>
          </a:stretch>
        </p:blipFill>
        <p:spPr>
          <a:xfrm>
            <a:off x="8934388" y="4691218"/>
            <a:ext cx="2269905" cy="2094170"/>
          </a:xfrm>
          <a:prstGeom prst="rect">
            <a:avLst/>
          </a:prstGeom>
        </p:spPr>
      </p:pic>
      <p:cxnSp>
        <p:nvCxnSpPr>
          <p:cNvPr id="5" name="Straight Arrow Connector 4"/>
          <p:cNvCxnSpPr/>
          <p:nvPr/>
        </p:nvCxnSpPr>
        <p:spPr>
          <a:xfrm>
            <a:off x="5541484" y="5629619"/>
            <a:ext cx="2710150" cy="22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50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8896" y="-325"/>
            <a:ext cx="11644132" cy="3404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n-lt"/>
              </a:rPr>
              <a:t>EQUI join: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mn-lt"/>
              </a:rPr>
              <a:t>When a theta join uses only equivalence condition, it becomes a </a:t>
            </a:r>
            <a:r>
              <a:rPr kumimoji="0" lang="en-US" altLang="en-US" sz="2400" b="0" i="0" u="none" strike="noStrike" cap="none" normalizeH="0" baseline="0" dirty="0" err="1">
                <a:ln>
                  <a:noFill/>
                </a:ln>
                <a:solidFill>
                  <a:srgbClr val="222222"/>
                </a:solidFill>
                <a:effectLst/>
                <a:latin typeface="+mn-lt"/>
              </a:rPr>
              <a:t>equi</a:t>
            </a:r>
            <a:r>
              <a:rPr kumimoji="0" lang="en-US" altLang="en-US" sz="2400" b="0" i="0" u="none" strike="noStrike" cap="none" normalizeH="0" baseline="0" dirty="0">
                <a:ln>
                  <a:noFill/>
                </a:ln>
                <a:solidFill>
                  <a:srgbClr val="222222"/>
                </a:solidFill>
                <a:effectLst/>
                <a:latin typeface="+mn-lt"/>
              </a:rPr>
              <a:t> join.</a:t>
            </a:r>
          </a:p>
          <a:p>
            <a:pPr marL="342900" lvl="0" indent="-342900">
              <a:lnSpc>
                <a:spcPct val="150000"/>
              </a:lnSpc>
              <a:buFont typeface="Arial" panose="020B0604020202020204" pitchFamily="34" charset="0"/>
              <a:buChar char="•"/>
            </a:pPr>
            <a:r>
              <a:rPr lang="en-US" sz="2000" dirty="0">
                <a:latin typeface="+mn-lt"/>
              </a:rPr>
              <a:t>EQUI join is the most difficult operations to implement efficiently using SQL in an RDBMS and one reason why RDBMS have essential performance problems.</a:t>
            </a: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solidFill>
                  <a:srgbClr val="222222"/>
                </a:solidFill>
                <a:effectLst/>
                <a:latin typeface="+mn-lt"/>
              </a:rPr>
              <a:t>For example:</a:t>
            </a:r>
          </a:p>
          <a:p>
            <a:pPr marL="0" marR="0" lvl="0" indent="0" algn="ctr" defTabSz="914400" rtl="0" eaLnBrk="0" fontAlgn="base" latinLnBrk="0" hangingPunct="0">
              <a:lnSpc>
                <a:spcPct val="150000"/>
              </a:lnSpc>
              <a:spcBef>
                <a:spcPct val="0"/>
              </a:spcBef>
              <a:spcAft>
                <a:spcPct val="0"/>
              </a:spcAft>
              <a:buClrTx/>
              <a:buSzTx/>
              <a:buFontTx/>
              <a:buNone/>
              <a:tabLst/>
            </a:pPr>
            <a:r>
              <a:rPr kumimoji="0" lang="en-US" altLang="en-US" sz="3200" b="1" i="0" u="none" strike="noStrike" cap="none" normalizeH="0" baseline="0" dirty="0">
                <a:ln>
                  <a:noFill/>
                </a:ln>
                <a:solidFill>
                  <a:srgbClr val="222222"/>
                </a:solidFill>
                <a:effectLst/>
                <a:latin typeface="+mn-lt"/>
              </a:rPr>
              <a:t>A ⋈ </a:t>
            </a:r>
            <a:r>
              <a:rPr kumimoji="0" lang="en-US" altLang="en-US" sz="3200" b="1" i="0" u="none" strike="noStrike" cap="none" normalizeH="0" baseline="-30000" dirty="0" err="1">
                <a:ln>
                  <a:noFill/>
                </a:ln>
                <a:solidFill>
                  <a:srgbClr val="222222"/>
                </a:solidFill>
                <a:effectLst/>
                <a:latin typeface="+mn-lt"/>
              </a:rPr>
              <a:t>A.column</a:t>
            </a:r>
            <a:r>
              <a:rPr kumimoji="0" lang="en-US" altLang="en-US" sz="3200" b="1" i="0" u="none" strike="noStrike" cap="none" normalizeH="0" baseline="-30000" dirty="0">
                <a:ln>
                  <a:noFill/>
                </a:ln>
                <a:solidFill>
                  <a:srgbClr val="222222"/>
                </a:solidFill>
                <a:effectLst/>
                <a:latin typeface="+mn-lt"/>
              </a:rPr>
              <a:t> 2 = </a:t>
            </a:r>
            <a:r>
              <a:rPr kumimoji="0" lang="en-US" altLang="en-US" sz="3200" b="1" i="0" u="none" strike="noStrike" cap="none" normalizeH="0" baseline="-30000" dirty="0" err="1">
                <a:ln>
                  <a:noFill/>
                </a:ln>
                <a:solidFill>
                  <a:srgbClr val="222222"/>
                </a:solidFill>
                <a:effectLst/>
                <a:latin typeface="+mn-lt"/>
              </a:rPr>
              <a:t>B.column</a:t>
            </a:r>
            <a:r>
              <a:rPr kumimoji="0" lang="en-US" altLang="en-US" sz="3200" b="1" i="0" u="none" strike="noStrike" cap="none" normalizeH="0" baseline="-30000" dirty="0">
                <a:ln>
                  <a:noFill/>
                </a:ln>
                <a:solidFill>
                  <a:srgbClr val="222222"/>
                </a:solidFill>
                <a:effectLst/>
                <a:latin typeface="+mn-lt"/>
              </a:rPr>
              <a:t> 2 </a:t>
            </a:r>
            <a:r>
              <a:rPr kumimoji="0" lang="en-US" altLang="en-US" sz="3200" b="1" i="0" u="none" strike="noStrike" cap="none" normalizeH="0" baseline="0" dirty="0">
                <a:ln>
                  <a:noFill/>
                </a:ln>
                <a:solidFill>
                  <a:srgbClr val="222222"/>
                </a:solidFill>
                <a:effectLst/>
                <a:latin typeface="+mn-lt"/>
              </a:rPr>
              <a:t>(B)</a:t>
            </a:r>
            <a:r>
              <a:rPr kumimoji="0" lang="en-US" altLang="en-US" sz="3200" b="1" i="0" u="none" strike="noStrike" cap="none" normalizeH="0" baseline="0" dirty="0">
                <a:ln>
                  <a:noFill/>
                </a:ln>
                <a:solidFill>
                  <a:schemeClr val="tx1"/>
                </a:solidFill>
                <a:effectLst/>
                <a:latin typeface="+mn-lt"/>
              </a:rPr>
              <a:t> </a:t>
            </a:r>
          </a:p>
        </p:txBody>
      </p:sp>
      <p:pic>
        <p:nvPicPr>
          <p:cNvPr id="3" name="Picture 2"/>
          <p:cNvPicPr>
            <a:picLocks noChangeAspect="1"/>
          </p:cNvPicPr>
          <p:nvPr/>
        </p:nvPicPr>
        <p:blipFill>
          <a:blip r:embed="rId2"/>
          <a:stretch>
            <a:fillRect/>
          </a:stretch>
        </p:blipFill>
        <p:spPr>
          <a:xfrm>
            <a:off x="2427006" y="5345393"/>
            <a:ext cx="5972175" cy="1190625"/>
          </a:xfrm>
          <a:prstGeom prst="rect">
            <a:avLst/>
          </a:prstGeom>
          <a:noFill/>
          <a:ln>
            <a:solidFill>
              <a:srgbClr val="FF0000"/>
            </a:solidFill>
          </a:ln>
        </p:spPr>
      </p:pic>
      <p:pic>
        <p:nvPicPr>
          <p:cNvPr id="4" name="Picture 3"/>
          <p:cNvPicPr>
            <a:picLocks noChangeAspect="1"/>
          </p:cNvPicPr>
          <p:nvPr/>
        </p:nvPicPr>
        <p:blipFill>
          <a:blip r:embed="rId3"/>
          <a:stretch>
            <a:fillRect/>
          </a:stretch>
        </p:blipFill>
        <p:spPr>
          <a:xfrm>
            <a:off x="2427006" y="3517589"/>
            <a:ext cx="2762250" cy="1600200"/>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5874033" y="3517589"/>
            <a:ext cx="2790825" cy="1600200"/>
          </a:xfrm>
          <a:prstGeom prst="rect">
            <a:avLst/>
          </a:prstGeom>
          <a:ln>
            <a:solidFill>
              <a:schemeClr val="tx1"/>
            </a:solidFill>
          </a:ln>
        </p:spPr>
      </p:pic>
    </p:spTree>
    <p:extLst>
      <p:ext uri="{BB962C8B-B14F-4D97-AF65-F5344CB8AC3E}">
        <p14:creationId xmlns:p14="http://schemas.microsoft.com/office/powerpoint/2010/main" val="54851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753" y="212958"/>
            <a:ext cx="11744445" cy="1569660"/>
          </a:xfrm>
          <a:prstGeom prst="rect">
            <a:avLst/>
          </a:prstGeom>
        </p:spPr>
        <p:txBody>
          <a:bodyPr wrap="square">
            <a:spAutoFit/>
          </a:bodyPr>
          <a:lstStyle/>
          <a:p>
            <a:pPr>
              <a:lnSpc>
                <a:spcPct val="150000"/>
              </a:lnSpc>
            </a:pPr>
            <a:r>
              <a:rPr lang="en-US" sz="2400" b="1" dirty="0">
                <a:solidFill>
                  <a:srgbClr val="222222"/>
                </a:solidFill>
              </a:rPr>
              <a:t>NATURAL JOIN (⋈)</a:t>
            </a:r>
          </a:p>
          <a:p>
            <a:pPr>
              <a:lnSpc>
                <a:spcPct val="150000"/>
              </a:lnSpc>
            </a:pPr>
            <a:r>
              <a:rPr lang="en-US" sz="2000" dirty="0">
                <a:solidFill>
                  <a:srgbClr val="222222"/>
                </a:solidFill>
              </a:rPr>
              <a:t>Natural join can only be performed if there is a common attribute (column) between the relations. The name and type of the attribute must be same.</a:t>
            </a:r>
            <a:endParaRPr lang="en-US" sz="2000" b="0" i="0" dirty="0">
              <a:solidFill>
                <a:srgbClr val="222222"/>
              </a:solidFill>
              <a:effectLst/>
            </a:endParaRPr>
          </a:p>
        </p:txBody>
      </p:sp>
      <p:pic>
        <p:nvPicPr>
          <p:cNvPr id="3" name="Picture 2"/>
          <p:cNvPicPr>
            <a:picLocks noChangeAspect="1"/>
          </p:cNvPicPr>
          <p:nvPr/>
        </p:nvPicPr>
        <p:blipFill>
          <a:blip r:embed="rId2"/>
          <a:stretch>
            <a:fillRect/>
          </a:stretch>
        </p:blipFill>
        <p:spPr>
          <a:xfrm>
            <a:off x="763688" y="2004530"/>
            <a:ext cx="4229100" cy="1552575"/>
          </a:xfrm>
          <a:prstGeom prst="rect">
            <a:avLst/>
          </a:prstGeom>
          <a:noFill/>
          <a:ln>
            <a:solidFill>
              <a:schemeClr val="tx1"/>
            </a:solidFill>
          </a:ln>
        </p:spPr>
      </p:pic>
      <p:pic>
        <p:nvPicPr>
          <p:cNvPr id="4" name="Picture 3"/>
          <p:cNvPicPr>
            <a:picLocks noChangeAspect="1"/>
          </p:cNvPicPr>
          <p:nvPr/>
        </p:nvPicPr>
        <p:blipFill>
          <a:blip r:embed="rId3"/>
          <a:stretch>
            <a:fillRect/>
          </a:stretch>
        </p:blipFill>
        <p:spPr>
          <a:xfrm>
            <a:off x="5834182" y="2028342"/>
            <a:ext cx="4505325" cy="1504950"/>
          </a:xfrm>
          <a:prstGeom prst="rect">
            <a:avLst/>
          </a:prstGeom>
          <a:noFill/>
          <a:ln>
            <a:solidFill>
              <a:schemeClr val="tx1"/>
            </a:solidFill>
          </a:ln>
        </p:spPr>
      </p:pic>
      <p:sp>
        <p:nvSpPr>
          <p:cNvPr id="5" name="Rectangle 1"/>
          <p:cNvSpPr>
            <a:spLocks noChangeArrowheads="1"/>
          </p:cNvSpPr>
          <p:nvPr/>
        </p:nvSpPr>
        <p:spPr bwMode="auto">
          <a:xfrm>
            <a:off x="4479945" y="3802829"/>
            <a:ext cx="201345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a:ln>
                  <a:noFill/>
                </a:ln>
                <a:solidFill>
                  <a:srgbClr val="222222"/>
                </a:solidFill>
                <a:effectLst/>
              </a:rPr>
              <a:t>C ⋈ D</a:t>
            </a:r>
            <a:r>
              <a:rPr kumimoji="0" lang="en-US" altLang="en-US" sz="2800" b="1" i="0" u="none" strike="noStrike" cap="none" normalizeH="0" baseline="0">
                <a:ln>
                  <a:noFill/>
                </a:ln>
                <a:solidFill>
                  <a:schemeClr val="tx1"/>
                </a:solidFill>
                <a:effectLst/>
              </a:rPr>
              <a:t> </a:t>
            </a:r>
            <a:endParaRPr kumimoji="0" lang="en-US" altLang="en-US" sz="6000" b="1" i="0" u="none" strike="noStrike" cap="none" normalizeH="0" baseline="0">
              <a:ln>
                <a:noFill/>
              </a:ln>
              <a:solidFill>
                <a:schemeClr val="tx1"/>
              </a:solidFill>
              <a:effectLst/>
            </a:endParaRPr>
          </a:p>
        </p:txBody>
      </p:sp>
      <p:pic>
        <p:nvPicPr>
          <p:cNvPr id="6" name="Picture 5"/>
          <p:cNvPicPr>
            <a:picLocks noChangeAspect="1"/>
          </p:cNvPicPr>
          <p:nvPr/>
        </p:nvPicPr>
        <p:blipFill>
          <a:blip r:embed="rId4"/>
          <a:stretch>
            <a:fillRect/>
          </a:stretch>
        </p:blipFill>
        <p:spPr>
          <a:xfrm>
            <a:off x="2568012" y="4672440"/>
            <a:ext cx="6153150" cy="1762125"/>
          </a:xfrm>
          <a:prstGeom prst="rect">
            <a:avLst/>
          </a:prstGeom>
          <a:ln>
            <a:solidFill>
              <a:srgbClr val="FF0000"/>
            </a:solidFill>
          </a:ln>
        </p:spPr>
      </p:pic>
    </p:spTree>
    <p:extLst>
      <p:ext uri="{BB962C8B-B14F-4D97-AF65-F5344CB8AC3E}">
        <p14:creationId xmlns:p14="http://schemas.microsoft.com/office/powerpoint/2010/main" val="369897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6769" y="82945"/>
            <a:ext cx="11528385" cy="2807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n-lt"/>
              </a:rPr>
              <a:t>OUTER JOIN</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mn-lt"/>
              </a:rPr>
              <a:t>In an outer join, along with tuples that satisfy the matching criteria, we also include some or all tuples that do not match the criteria.</a:t>
            </a:r>
            <a:endParaRPr kumimoji="0" lang="en-US" altLang="en-US" b="1" i="0" u="none" strike="noStrike" cap="none" normalizeH="0" baseline="0" dirty="0">
              <a:ln>
                <a:noFill/>
              </a:ln>
              <a:solidFill>
                <a:srgbClr val="222222"/>
              </a:solidFill>
              <a:effectLst/>
              <a:latin typeface="+mn-l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n-lt"/>
              </a:rPr>
              <a:t>Left Outer Join                (A             B)</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mn-lt"/>
              </a:rPr>
              <a:t>In the left outer join, operation allows keeping all tuple in the left relation. However, if there is no matching tuple is found in right relation, then the attributes of right relation in the join result are filled with null values.</a:t>
            </a:r>
            <a:endParaRPr kumimoji="0" lang="en-US" altLang="en-US" b="1" i="0" u="none" strike="noStrike" cap="none" normalizeH="0" baseline="0" dirty="0">
              <a:ln>
                <a:noFill/>
              </a:ln>
              <a:solidFill>
                <a:srgbClr val="222222"/>
              </a:solidFill>
              <a:effectLst/>
              <a:latin typeface="+mn-lt"/>
            </a:endParaRPr>
          </a:p>
        </p:txBody>
      </p:sp>
      <p:pic>
        <p:nvPicPr>
          <p:cNvPr id="4098" name="Picture 2" descr="https://www.guru99.com/images/1/100518_0535_RelationalA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3519" y="1605988"/>
            <a:ext cx="372316" cy="2624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2940089" y="3467703"/>
            <a:ext cx="6842769" cy="2030272"/>
          </a:xfrm>
          <a:prstGeom prst="rect">
            <a:avLst/>
          </a:prstGeom>
        </p:spPr>
      </p:pic>
    </p:spTree>
    <p:extLst>
      <p:ext uri="{BB962C8B-B14F-4D97-AF65-F5344CB8AC3E}">
        <p14:creationId xmlns:p14="http://schemas.microsoft.com/office/powerpoint/2010/main" val="233728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841" y="551063"/>
            <a:ext cx="4305300" cy="2028825"/>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727298" y="617738"/>
            <a:ext cx="4533900" cy="196215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2563913" y="4738205"/>
            <a:ext cx="6964400" cy="1789916"/>
          </a:xfrm>
          <a:prstGeom prst="rect">
            <a:avLst/>
          </a:prstGeom>
          <a:ln>
            <a:solidFill>
              <a:schemeClr val="tx1"/>
            </a:solidFill>
          </a:ln>
        </p:spPr>
      </p:pic>
      <p:pic>
        <p:nvPicPr>
          <p:cNvPr id="5" name="Picture 4"/>
          <p:cNvPicPr>
            <a:picLocks noChangeAspect="1"/>
          </p:cNvPicPr>
          <p:nvPr/>
        </p:nvPicPr>
        <p:blipFill>
          <a:blip r:embed="rId5"/>
          <a:stretch>
            <a:fillRect/>
          </a:stretch>
        </p:blipFill>
        <p:spPr>
          <a:xfrm>
            <a:off x="4915141" y="3238439"/>
            <a:ext cx="2041244" cy="1090210"/>
          </a:xfrm>
          <a:prstGeom prst="rect">
            <a:avLst/>
          </a:prstGeom>
        </p:spPr>
      </p:pic>
      <p:sp>
        <p:nvSpPr>
          <p:cNvPr id="6" name="Rectangle 5"/>
          <p:cNvSpPr/>
          <p:nvPr/>
        </p:nvSpPr>
        <p:spPr>
          <a:xfrm>
            <a:off x="1152928" y="3474379"/>
            <a:ext cx="2203729" cy="461665"/>
          </a:xfrm>
          <a:prstGeom prst="rect">
            <a:avLst/>
          </a:prstGeom>
        </p:spPr>
        <p:txBody>
          <a:bodyPr wrap="square">
            <a:spAutoFit/>
          </a:bodyPr>
          <a:lstStyle/>
          <a:p>
            <a:r>
              <a:rPr lang="en-US" altLang="en-US" sz="2400" b="1" dirty="0">
                <a:solidFill>
                  <a:srgbClr val="222222"/>
                </a:solidFill>
              </a:rPr>
              <a:t>Left Outer Join </a:t>
            </a:r>
            <a:endParaRPr lang="en-US" sz="2400" dirty="0"/>
          </a:p>
        </p:txBody>
      </p:sp>
    </p:spTree>
    <p:extLst>
      <p:ext uri="{BB962C8B-B14F-4D97-AF65-F5344CB8AC3E}">
        <p14:creationId xmlns:p14="http://schemas.microsoft.com/office/powerpoint/2010/main" val="3787485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67177" y="5257800"/>
            <a:ext cx="5676900" cy="160020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8729" y="3199259"/>
            <a:ext cx="4305300" cy="202882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7575629" y="3176785"/>
            <a:ext cx="4533900" cy="1962150"/>
          </a:xfrm>
          <a:prstGeom prst="rect">
            <a:avLst/>
          </a:prstGeom>
          <a:ln>
            <a:solidFill>
              <a:schemeClr val="tx1"/>
            </a:solidFill>
          </a:ln>
        </p:spPr>
      </p:pic>
      <p:sp>
        <p:nvSpPr>
          <p:cNvPr id="5" name="Rectangle 1"/>
          <p:cNvSpPr>
            <a:spLocks noChangeArrowheads="1"/>
          </p:cNvSpPr>
          <p:nvPr/>
        </p:nvSpPr>
        <p:spPr bwMode="auto">
          <a:xfrm>
            <a:off x="127321" y="34468"/>
            <a:ext cx="11852476" cy="17421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solidFill>
                  <a:srgbClr val="222222"/>
                </a:solidFill>
                <a:effectLst/>
                <a:latin typeface="+mn-lt"/>
              </a:rPr>
              <a:t>Right Outer Join:               </a:t>
            </a:r>
            <a:r>
              <a:rPr kumimoji="0" lang="en-US" altLang="en-US" sz="3200" b="1" i="0" u="none" strike="noStrike" cap="none" normalizeH="0" baseline="0" dirty="0">
                <a:ln>
                  <a:noFill/>
                </a:ln>
                <a:solidFill>
                  <a:srgbClr val="222222"/>
                </a:solidFill>
                <a:effectLst/>
                <a:latin typeface="+mn-lt"/>
              </a:rPr>
              <a:t>( A                     B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In the right outer join, operation allows keeping all tuple in the right relation. However, if there is no matching tuple is found in the left relation, then the attributes of the left relation in the join result are filled with null values.</a:t>
            </a:r>
            <a:endParaRPr kumimoji="0" lang="en-US" altLang="en-US" sz="2000" b="1" i="0" u="none" strike="noStrike" cap="none" normalizeH="0" baseline="0" dirty="0">
              <a:ln>
                <a:noFill/>
              </a:ln>
              <a:solidFill>
                <a:srgbClr val="222222"/>
              </a:solidFill>
              <a:effectLst/>
              <a:latin typeface="+mn-lt"/>
            </a:endParaRPr>
          </a:p>
        </p:txBody>
      </p:sp>
      <p:pic>
        <p:nvPicPr>
          <p:cNvPr id="5122" name="Picture 2" descr="https://www.guru99.com/images/1/100518_0535_RelationalA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4421" y="339563"/>
            <a:ext cx="502294" cy="40904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4118" y="5550069"/>
            <a:ext cx="3286477" cy="671851"/>
          </a:xfrm>
          <a:prstGeom prst="rect">
            <a:avLst/>
          </a:prstGeom>
        </p:spPr>
        <p:txBody>
          <a:bodyPr wrap="none">
            <a:spAutoFit/>
          </a:bodyPr>
          <a:lstStyle/>
          <a:p>
            <a:pPr lvl="0" eaLnBrk="0" fontAlgn="base" hangingPunct="0">
              <a:lnSpc>
                <a:spcPct val="150000"/>
              </a:lnSpc>
              <a:spcBef>
                <a:spcPct val="0"/>
              </a:spcBef>
              <a:spcAft>
                <a:spcPct val="0"/>
              </a:spcAft>
            </a:pPr>
            <a:r>
              <a:rPr lang="en-US" altLang="en-US" sz="2000" b="1" dirty="0">
                <a:solidFill>
                  <a:srgbClr val="222222"/>
                </a:solidFill>
              </a:rPr>
              <a:t>          </a:t>
            </a:r>
            <a:r>
              <a:rPr lang="en-US" altLang="en-US" sz="2800" b="1" dirty="0">
                <a:solidFill>
                  <a:srgbClr val="222222"/>
                </a:solidFill>
              </a:rPr>
              <a:t>( A                     B )</a:t>
            </a:r>
          </a:p>
        </p:txBody>
      </p:sp>
      <p:pic>
        <p:nvPicPr>
          <p:cNvPr id="8" name="Picture 2" descr="https://www.guru99.com/images/1/100518_0535_RelationalA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230" y="5810132"/>
            <a:ext cx="505669" cy="4117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2870522" y="1659263"/>
            <a:ext cx="5062235" cy="1510280"/>
          </a:xfrm>
          <a:prstGeom prst="rect">
            <a:avLst/>
          </a:prstGeom>
        </p:spPr>
      </p:pic>
    </p:spTree>
    <p:extLst>
      <p:ext uri="{BB962C8B-B14F-4D97-AF65-F5344CB8AC3E}">
        <p14:creationId xmlns:p14="http://schemas.microsoft.com/office/powerpoint/2010/main" val="2391629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639" y="126561"/>
            <a:ext cx="11801881" cy="4708981"/>
          </a:xfrm>
          <a:prstGeom prst="rect">
            <a:avLst/>
          </a:prstGeom>
        </p:spPr>
        <p:txBody>
          <a:bodyPr wrap="square">
            <a:spAutoFit/>
          </a:bodyPr>
          <a:lstStyle/>
          <a:p>
            <a:pPr algn="just" fontAlgn="base">
              <a:lnSpc>
                <a:spcPct val="150000"/>
              </a:lnSpc>
            </a:pPr>
            <a:r>
              <a:rPr lang="en-US" sz="2000" b="1" i="0" dirty="0">
                <a:solidFill>
                  <a:srgbClr val="273239"/>
                </a:solidFill>
                <a:effectLst/>
              </a:rPr>
              <a:t>Relational Model in DBMS</a:t>
            </a:r>
          </a:p>
          <a:p>
            <a:pPr marL="285750" indent="-285750" algn="just" fontAlgn="base">
              <a:lnSpc>
                <a:spcPct val="150000"/>
              </a:lnSpc>
              <a:buFont typeface="Arial" panose="020B0604020202020204" pitchFamily="34" charset="0"/>
              <a:buChar char="•"/>
            </a:pPr>
            <a:r>
              <a:rPr lang="en-US" dirty="0">
                <a:solidFill>
                  <a:srgbClr val="273239"/>
                </a:solidFill>
              </a:rPr>
              <a:t>Concept of Mathematical Relation and theoretically uses the concept of discrete mathematics</a:t>
            </a:r>
          </a:p>
          <a:p>
            <a:pPr marL="285750" indent="-285750" algn="just" fontAlgn="base">
              <a:lnSpc>
                <a:spcPct val="150000"/>
              </a:lnSpc>
              <a:buFont typeface="Arial" panose="020B0604020202020204" pitchFamily="34" charset="0"/>
              <a:buChar char="•"/>
            </a:pPr>
            <a:r>
              <a:rPr lang="en-US" dirty="0"/>
              <a:t>Relational Model was proposed by E.F. </a:t>
            </a:r>
            <a:r>
              <a:rPr lang="en-US" dirty="0" err="1"/>
              <a:t>Codd</a:t>
            </a:r>
            <a:r>
              <a:rPr lang="en-US" dirty="0"/>
              <a:t> to model data in the form of relations or tables. </a:t>
            </a:r>
          </a:p>
          <a:p>
            <a:pPr marL="285750" indent="-285750" algn="just" fontAlgn="base">
              <a:lnSpc>
                <a:spcPct val="150000"/>
              </a:lnSpc>
              <a:buFont typeface="Arial" panose="020B0604020202020204" pitchFamily="34" charset="0"/>
              <a:buChar char="•"/>
            </a:pPr>
            <a:r>
              <a:rPr lang="en-US" dirty="0"/>
              <a:t>After designing the conceptual model of Database using ER diagram, we need to convert the conceptual model in the relational model which can be implemented using any RDBMS languages like Oracle SQL, MySQL etc. </a:t>
            </a:r>
          </a:p>
          <a:p>
            <a:pPr algn="just" fontAlgn="base">
              <a:lnSpc>
                <a:spcPct val="150000"/>
              </a:lnSpc>
            </a:pPr>
            <a:r>
              <a:rPr lang="en-US" b="1" dirty="0"/>
              <a:t>What is Relational Model?</a:t>
            </a:r>
            <a:r>
              <a:rPr lang="en-US" dirty="0"/>
              <a:t> </a:t>
            </a:r>
          </a:p>
          <a:p>
            <a:pPr marL="285750" indent="-285750" algn="just" fontAlgn="base">
              <a:lnSpc>
                <a:spcPct val="150000"/>
              </a:lnSpc>
              <a:buFont typeface="Arial" panose="020B0604020202020204" pitchFamily="34" charset="0"/>
              <a:buChar char="•"/>
            </a:pPr>
            <a:r>
              <a:rPr lang="en-US" dirty="0"/>
              <a:t>Relational Model represents how data is stored in Relational Databases.  </a:t>
            </a:r>
          </a:p>
          <a:p>
            <a:pPr marL="285750" indent="-285750" algn="just" fontAlgn="base">
              <a:lnSpc>
                <a:spcPct val="150000"/>
              </a:lnSpc>
              <a:buFont typeface="Arial" panose="020B0604020202020204" pitchFamily="34" charset="0"/>
              <a:buChar char="•"/>
            </a:pPr>
            <a:r>
              <a:rPr lang="en-US" dirty="0"/>
              <a:t>A relational database stores data in the form of relations (tables). Consider a relation STUDENT with attributes ROLL_NO, NAME, ADDRESS, PHONE and AGE shown in Table 1. </a:t>
            </a:r>
          </a:p>
          <a:p>
            <a:pPr algn="just" fontAlgn="base">
              <a:lnSpc>
                <a:spcPct val="150000"/>
              </a:lnSpc>
            </a:pPr>
            <a:endParaRPr lang="en-US" dirty="0"/>
          </a:p>
          <a:p>
            <a:pPr algn="just" fontAlgn="base">
              <a:lnSpc>
                <a:spcPct val="150000"/>
              </a:lnSpc>
            </a:pPr>
            <a:endParaRPr lang="en-US" b="1" i="0" dirty="0">
              <a:solidFill>
                <a:srgbClr val="273239"/>
              </a:solidFill>
              <a:effectLst/>
            </a:endParaRPr>
          </a:p>
        </p:txBody>
      </p:sp>
      <p:pic>
        <p:nvPicPr>
          <p:cNvPr id="3" name="Picture 2"/>
          <p:cNvPicPr>
            <a:picLocks noChangeAspect="1"/>
          </p:cNvPicPr>
          <p:nvPr/>
        </p:nvPicPr>
        <p:blipFill>
          <a:blip r:embed="rId2"/>
          <a:stretch>
            <a:fillRect/>
          </a:stretch>
        </p:blipFill>
        <p:spPr>
          <a:xfrm>
            <a:off x="2894337" y="4091159"/>
            <a:ext cx="4133850" cy="2381250"/>
          </a:xfrm>
          <a:prstGeom prst="rect">
            <a:avLst/>
          </a:prstGeom>
          <a:ln>
            <a:solidFill>
              <a:schemeClr val="accent1"/>
            </a:solidFill>
          </a:ln>
        </p:spPr>
      </p:pic>
    </p:spTree>
    <p:extLst>
      <p:ext uri="{BB962C8B-B14F-4D97-AF65-F5344CB8AC3E}">
        <p14:creationId xmlns:p14="http://schemas.microsoft.com/office/powerpoint/2010/main" val="2569054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91736" y="4495800"/>
            <a:ext cx="5524500" cy="236220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576440" y="2273285"/>
            <a:ext cx="4305300" cy="202882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7448307" y="2339960"/>
            <a:ext cx="4533900" cy="1962150"/>
          </a:xfrm>
          <a:prstGeom prst="rect">
            <a:avLst/>
          </a:prstGeom>
          <a:ln>
            <a:solidFill>
              <a:schemeClr val="tx1"/>
            </a:solidFill>
          </a:ln>
        </p:spPr>
      </p:pic>
      <p:sp>
        <p:nvSpPr>
          <p:cNvPr id="5" name="Rectangle 1"/>
          <p:cNvSpPr>
            <a:spLocks noChangeArrowheads="1"/>
          </p:cNvSpPr>
          <p:nvPr/>
        </p:nvSpPr>
        <p:spPr bwMode="auto">
          <a:xfrm>
            <a:off x="186777" y="188819"/>
            <a:ext cx="11806822" cy="13250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800" b="1" i="0" u="none" strike="noStrike" cap="none" normalizeH="0" baseline="0" dirty="0">
                <a:ln>
                  <a:noFill/>
                </a:ln>
                <a:solidFill>
                  <a:srgbClr val="222222"/>
                </a:solidFill>
                <a:effectLst/>
                <a:latin typeface="+mn-lt"/>
              </a:rPr>
              <a:t>Full Outer Join:             </a:t>
            </a:r>
            <a:r>
              <a:rPr kumimoji="0" lang="en-US" altLang="en-US" sz="3600" b="1" i="0" u="none" strike="noStrike" cap="none" normalizeH="0" baseline="0" dirty="0">
                <a:ln>
                  <a:noFill/>
                </a:ln>
                <a:solidFill>
                  <a:srgbClr val="222222"/>
                </a:solidFill>
                <a:effectLst/>
                <a:latin typeface="+mn-lt"/>
              </a:rPr>
              <a:t>( A               B)</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latin typeface="+mn-lt"/>
              </a:rPr>
              <a:t>In a full outer join, all tuples from both relations are included in the result, irrespective of the matching condition.</a:t>
            </a:r>
            <a:endParaRPr kumimoji="0" lang="en-US" altLang="en-US" sz="2000" b="1" i="0" u="none" strike="noStrike" cap="none" normalizeH="0" baseline="0" dirty="0">
              <a:ln>
                <a:noFill/>
              </a:ln>
              <a:solidFill>
                <a:srgbClr val="222222"/>
              </a:solidFill>
              <a:effectLst/>
              <a:latin typeface="+mn-lt"/>
            </a:endParaRPr>
          </a:p>
        </p:txBody>
      </p:sp>
      <p:pic>
        <p:nvPicPr>
          <p:cNvPr id="6146" name="Picture 2" descr="https://www.guru99.com/images/1/100518_0535_Relational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5582" y="531167"/>
            <a:ext cx="512307" cy="3201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6440" y="5224134"/>
            <a:ext cx="3740917" cy="707886"/>
          </a:xfrm>
          <a:prstGeom prst="rect">
            <a:avLst/>
          </a:prstGeom>
        </p:spPr>
        <p:txBody>
          <a:bodyPr wrap="square">
            <a:spAutoFit/>
          </a:bodyPr>
          <a:lstStyle/>
          <a:p>
            <a:r>
              <a:rPr lang="en-US" altLang="en-US" sz="4000" b="1" dirty="0">
                <a:solidFill>
                  <a:srgbClr val="222222"/>
                </a:solidFill>
              </a:rPr>
              <a:t>A                B</a:t>
            </a:r>
            <a:endParaRPr lang="en-US" sz="4000" dirty="0"/>
          </a:p>
        </p:txBody>
      </p:sp>
      <p:pic>
        <p:nvPicPr>
          <p:cNvPr id="8" name="Picture 2" descr="https://www.guru99.com/images/1/100518_0535_RelationalA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7760" y="5224134"/>
            <a:ext cx="998200" cy="623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7254360" y="5006520"/>
              <a:ext cx="2964240" cy="68760"/>
            </p14:xfrm>
          </p:contentPart>
        </mc:Choice>
        <mc:Fallback xmlns="">
          <p:pic>
            <p:nvPicPr>
              <p:cNvPr id="7" name="Ink 6"/>
              <p:cNvPicPr/>
              <p:nvPr/>
            </p:nvPicPr>
            <p:blipFill>
              <a:blip r:embed="rId7"/>
              <a:stretch>
                <a:fillRect/>
              </a:stretch>
            </p:blipFill>
            <p:spPr>
              <a:xfrm>
                <a:off x="7245000" y="4997160"/>
                <a:ext cx="2982960" cy="87480"/>
              </a:xfrm>
              <a:prstGeom prst="rect">
                <a:avLst/>
              </a:prstGeom>
            </p:spPr>
          </p:pic>
        </mc:Fallback>
      </mc:AlternateContent>
      <p:pic>
        <p:nvPicPr>
          <p:cNvPr id="9" name="Picture 8"/>
          <p:cNvPicPr>
            <a:picLocks noChangeAspect="1"/>
          </p:cNvPicPr>
          <p:nvPr/>
        </p:nvPicPr>
        <p:blipFill>
          <a:blip r:embed="rId8"/>
          <a:stretch>
            <a:fillRect/>
          </a:stretch>
        </p:blipFill>
        <p:spPr>
          <a:xfrm>
            <a:off x="7156724" y="4909095"/>
            <a:ext cx="533400" cy="219075"/>
          </a:xfrm>
          <a:prstGeom prst="rect">
            <a:avLst/>
          </a:prstGeom>
        </p:spPr>
      </p:pic>
      <p:pic>
        <p:nvPicPr>
          <p:cNvPr id="10" name="Picture 9"/>
          <p:cNvPicPr>
            <a:picLocks noChangeAspect="1"/>
          </p:cNvPicPr>
          <p:nvPr/>
        </p:nvPicPr>
        <p:blipFill>
          <a:blip r:embed="rId9"/>
          <a:stretch>
            <a:fillRect/>
          </a:stretch>
        </p:blipFill>
        <p:spPr>
          <a:xfrm>
            <a:off x="9715257" y="4960980"/>
            <a:ext cx="447675" cy="228600"/>
          </a:xfrm>
          <a:prstGeom prst="rect">
            <a:avLst/>
          </a:prstGeom>
        </p:spPr>
      </p:pic>
    </p:spTree>
    <p:extLst>
      <p:ext uri="{BB962C8B-B14F-4D97-AF65-F5344CB8AC3E}">
        <p14:creationId xmlns:p14="http://schemas.microsoft.com/office/powerpoint/2010/main" val="4085476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66483880"/>
              </p:ext>
            </p:extLst>
          </p:nvPr>
        </p:nvGraphicFramePr>
        <p:xfrm>
          <a:off x="115747" y="81027"/>
          <a:ext cx="11771453" cy="6630169"/>
        </p:xfrm>
        <a:graphic>
          <a:graphicData uri="http://schemas.openxmlformats.org/drawingml/2006/table">
            <a:tbl>
              <a:tblPr/>
              <a:tblGrid>
                <a:gridCol w="2368291">
                  <a:extLst>
                    <a:ext uri="{9D8B030D-6E8A-4147-A177-3AD203B41FA5}">
                      <a16:colId xmlns:a16="http://schemas.microsoft.com/office/drawing/2014/main" val="20000"/>
                    </a:ext>
                  </a:extLst>
                </a:gridCol>
                <a:gridCol w="9403162">
                  <a:extLst>
                    <a:ext uri="{9D8B030D-6E8A-4147-A177-3AD203B41FA5}">
                      <a16:colId xmlns:a16="http://schemas.microsoft.com/office/drawing/2014/main" val="20001"/>
                    </a:ext>
                  </a:extLst>
                </a:gridCol>
              </a:tblGrid>
              <a:tr h="282317">
                <a:tc>
                  <a:txBody>
                    <a:bodyPr/>
                    <a:lstStyle/>
                    <a:p>
                      <a:pPr algn="ctr"/>
                      <a:r>
                        <a:rPr lang="en-US" sz="1600" b="1" dirty="0">
                          <a:effectLst/>
                        </a:rPr>
                        <a:t>Operation(Symbols)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ctr"/>
                      <a:r>
                        <a:rPr lang="en-US" sz="1600" b="1" dirty="0">
                          <a:effectLst/>
                        </a:rPr>
                        <a:t>Purpose</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0"/>
                  </a:ext>
                </a:extLst>
              </a:tr>
              <a:tr h="519486">
                <a:tc>
                  <a:txBody>
                    <a:bodyPr/>
                    <a:lstStyle/>
                    <a:p>
                      <a:r>
                        <a:rPr lang="en-US" sz="1600" dirty="0">
                          <a:effectLst/>
                        </a:rPr>
                        <a:t>Select(</a:t>
                      </a:r>
                      <a:r>
                        <a:rPr lang="el-GR" sz="1600" dirty="0">
                          <a:effectLst/>
                        </a:rPr>
                        <a:t>σ)</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a:effectLst/>
                        </a:rPr>
                        <a:t>The SELECT operation is used for selecting a subset of the tuples according to a given selection condition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19486">
                <a:tc>
                  <a:txBody>
                    <a:bodyPr/>
                    <a:lstStyle/>
                    <a:p>
                      <a:r>
                        <a:rPr lang="en-US" sz="1600" dirty="0">
                          <a:effectLst/>
                        </a:rPr>
                        <a:t>Projection(</a:t>
                      </a:r>
                      <a:r>
                        <a:rPr lang="el-GR" sz="1600" dirty="0">
                          <a:effectLst/>
                        </a:rPr>
                        <a:t>π)</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a:effectLst/>
                        </a:rPr>
                        <a:t>The projection eliminates all attributes of the input relation but those mentioned in the projection list.</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19486">
                <a:tc>
                  <a:txBody>
                    <a:bodyPr/>
                    <a:lstStyle/>
                    <a:p>
                      <a:r>
                        <a:rPr lang="en-US" sz="1600" dirty="0">
                          <a:effectLst/>
                        </a:rPr>
                        <a:t>Union Operation(∪)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UNION is symbolized by symbol. It includes all tuples that are in tables A or in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19486">
                <a:tc>
                  <a:txBody>
                    <a:bodyPr/>
                    <a:lstStyle/>
                    <a:p>
                      <a:r>
                        <a:rPr lang="en-US" sz="1600" dirty="0">
                          <a:effectLst/>
                        </a:rPr>
                        <a:t>Set Difference(-)</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 Symbol denotes it. The result of A – B, is a relation which includes all tuples that are in A but not in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519486">
                <a:tc>
                  <a:txBody>
                    <a:bodyPr/>
                    <a:lstStyle/>
                    <a:p>
                      <a:r>
                        <a:rPr lang="en-US" sz="1600">
                          <a:effectLst/>
                        </a:rPr>
                        <a:t>Intersection(∩)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Intersection defines a relation consisting of a set of all tuple that are in both A and B.</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3640">
                <a:tc>
                  <a:txBody>
                    <a:bodyPr/>
                    <a:lstStyle/>
                    <a:p>
                      <a:r>
                        <a:rPr lang="en-US" sz="1600">
                          <a:effectLst/>
                        </a:rPr>
                        <a:t>Cartesian Product(X)</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Cartesian operation is helpful to merge columns from two relations.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363640">
                <a:tc>
                  <a:txBody>
                    <a:bodyPr/>
                    <a:lstStyle/>
                    <a:p>
                      <a:r>
                        <a:rPr lang="en-US" sz="1600">
                          <a:effectLst/>
                        </a:rPr>
                        <a:t>Inner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Inner join, includes only those tuples that satisfy the matching criteria.</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519486">
                <a:tc>
                  <a:txBody>
                    <a:bodyPr/>
                    <a:lstStyle/>
                    <a:p>
                      <a:r>
                        <a:rPr lang="en-US" sz="1600">
                          <a:effectLst/>
                        </a:rPr>
                        <a:t>Theta Join(</a:t>
                      </a:r>
                      <a:r>
                        <a:rPr lang="el-GR" sz="1600">
                          <a:effectLst/>
                        </a:rPr>
                        <a:t>θ)</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The general case of JOIN operation is called a Theta join. It is denoted by symbol θ.</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363640">
                <a:tc>
                  <a:txBody>
                    <a:bodyPr/>
                    <a:lstStyle/>
                    <a:p>
                      <a:r>
                        <a:rPr lang="en-US" sz="1600">
                          <a:effectLst/>
                        </a:rPr>
                        <a:t>EQUI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When a theta join uses only equivalence condition, it becomes a </a:t>
                      </a:r>
                      <a:r>
                        <a:rPr lang="en-US" sz="1600" dirty="0" err="1">
                          <a:effectLst/>
                        </a:rPr>
                        <a:t>equi</a:t>
                      </a:r>
                      <a:r>
                        <a:rPr lang="en-US" sz="1600" dirty="0">
                          <a:effectLst/>
                        </a:rPr>
                        <a:t>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19486">
                <a:tc>
                  <a:txBody>
                    <a:bodyPr/>
                    <a:lstStyle/>
                    <a:p>
                      <a:r>
                        <a:rPr lang="en-US" sz="1600">
                          <a:effectLst/>
                        </a:rPr>
                        <a:t>Natural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Natural join can only be performed if there is a common attribute (column) between the relations.</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363640">
                <a:tc>
                  <a:txBody>
                    <a:bodyPr/>
                    <a:lstStyle/>
                    <a:p>
                      <a:r>
                        <a:rPr lang="en-US" sz="1600" dirty="0">
                          <a:effectLst/>
                        </a:rPr>
                        <a:t>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 an outer join, along with tuples that satisfy the matching criteria.</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63640">
                <a:tc>
                  <a:txBody>
                    <a:bodyPr/>
                    <a:lstStyle/>
                    <a:p>
                      <a:r>
                        <a:rPr lang="en-US" sz="1600" dirty="0">
                          <a:effectLst/>
                        </a:rPr>
                        <a:t>Left Outer Join( )</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In the left outer join, operation allows keeping all tuple in the left relation.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r h="363640">
                <a:tc>
                  <a:txBody>
                    <a:bodyPr/>
                    <a:lstStyle/>
                    <a:p>
                      <a:r>
                        <a:rPr lang="en-US" sz="1600">
                          <a:effectLst/>
                        </a:rPr>
                        <a:t>Right 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600" dirty="0">
                          <a:effectLst/>
                        </a:rPr>
                        <a:t>In the right outer join, operation allows keeping all tuple in the right relation.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529610">
                <a:tc>
                  <a:txBody>
                    <a:bodyPr/>
                    <a:lstStyle/>
                    <a:p>
                      <a:r>
                        <a:rPr lang="en-US" sz="1600">
                          <a:effectLst/>
                        </a:rPr>
                        <a:t>Full Outer Join()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r>
                        <a:rPr lang="en-US" sz="1600" dirty="0">
                          <a:effectLst/>
                        </a:rPr>
                        <a:t>In a full outer join, all tuples from both relations are included in the result irrespective of the matching condition.</a:t>
                      </a:r>
                    </a:p>
                  </a:txBody>
                  <a:tcPr marL="34534" marR="34534" marT="17267" marB="172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2215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248" y="281215"/>
            <a:ext cx="4484946" cy="369332"/>
          </a:xfrm>
          <a:prstGeom prst="rect">
            <a:avLst/>
          </a:prstGeom>
        </p:spPr>
        <p:txBody>
          <a:bodyPr wrap="none">
            <a:spAutoFit/>
          </a:bodyPr>
          <a:lstStyle/>
          <a:p>
            <a:pPr fontAlgn="base"/>
            <a:r>
              <a:rPr lang="fr-FR" b="1" dirty="0" err="1">
                <a:solidFill>
                  <a:srgbClr val="273239"/>
                </a:solidFill>
                <a:latin typeface="sofia-pro"/>
              </a:rPr>
              <a:t>Example</a:t>
            </a:r>
            <a:r>
              <a:rPr lang="fr-FR" b="1" dirty="0">
                <a:solidFill>
                  <a:srgbClr val="273239"/>
                </a:solidFill>
                <a:latin typeface="sofia-pro"/>
              </a:rPr>
              <a:t> </a:t>
            </a:r>
            <a:r>
              <a:rPr lang="fr-FR" b="1" dirty="0" err="1">
                <a:solidFill>
                  <a:srgbClr val="273239"/>
                </a:solidFill>
                <a:latin typeface="sofia-pro"/>
              </a:rPr>
              <a:t>Queries</a:t>
            </a:r>
            <a:r>
              <a:rPr lang="fr-FR" b="1" dirty="0">
                <a:solidFill>
                  <a:srgbClr val="273239"/>
                </a:solidFill>
                <a:latin typeface="sofia-pro"/>
              </a:rPr>
              <a:t> on </a:t>
            </a:r>
            <a:r>
              <a:rPr lang="fr-FR" b="1" dirty="0" err="1">
                <a:solidFill>
                  <a:srgbClr val="273239"/>
                </a:solidFill>
                <a:latin typeface="sofia-pro"/>
              </a:rPr>
              <a:t>Relational</a:t>
            </a:r>
            <a:r>
              <a:rPr lang="fr-FR" b="1" dirty="0">
                <a:solidFill>
                  <a:srgbClr val="273239"/>
                </a:solidFill>
                <a:latin typeface="sofia-pro"/>
              </a:rPr>
              <a:t> </a:t>
            </a:r>
            <a:r>
              <a:rPr lang="fr-FR" b="1" dirty="0" err="1">
                <a:solidFill>
                  <a:srgbClr val="273239"/>
                </a:solidFill>
                <a:latin typeface="sofia-pro"/>
              </a:rPr>
              <a:t>Algebra</a:t>
            </a:r>
            <a:endParaRPr lang="fr-FR" b="1" i="0" dirty="0">
              <a:solidFill>
                <a:srgbClr val="273239"/>
              </a:solidFill>
              <a:effectLst/>
              <a:latin typeface="sofia-pro"/>
            </a:endParaRPr>
          </a:p>
        </p:txBody>
      </p:sp>
      <p:sp>
        <p:nvSpPr>
          <p:cNvPr id="3" name="Rectangle 2"/>
          <p:cNvSpPr/>
          <p:nvPr/>
        </p:nvSpPr>
        <p:spPr>
          <a:xfrm>
            <a:off x="0" y="820174"/>
            <a:ext cx="11350906" cy="4196020"/>
          </a:xfrm>
          <a:prstGeom prst="rect">
            <a:avLst/>
          </a:prstGeom>
        </p:spPr>
        <p:txBody>
          <a:bodyPr wrap="square">
            <a:spAutoFit/>
          </a:bodyPr>
          <a:lstStyle/>
          <a:p>
            <a:pPr fontAlgn="base">
              <a:lnSpc>
                <a:spcPct val="150000"/>
              </a:lnSpc>
            </a:pPr>
            <a:r>
              <a:rPr lang="en-US" b="1" dirty="0">
                <a:solidFill>
                  <a:srgbClr val="273239"/>
                </a:solidFill>
                <a:latin typeface="urw-din"/>
              </a:rPr>
              <a:t>(1).</a:t>
            </a:r>
            <a:r>
              <a:rPr lang="en-US" dirty="0">
                <a:solidFill>
                  <a:srgbClr val="273239"/>
                </a:solidFill>
                <a:latin typeface="urw-din"/>
              </a:rPr>
              <a:t> Suppose there is a banking database which comprises following tables :</a:t>
            </a:r>
          </a:p>
          <a:p>
            <a:pPr fontAlgn="base">
              <a:lnSpc>
                <a:spcPct val="150000"/>
              </a:lnSpc>
            </a:pPr>
            <a:r>
              <a:rPr lang="en-US" dirty="0">
                <a:solidFill>
                  <a:srgbClr val="273239"/>
                </a:solidFill>
                <a:latin typeface="urw-din"/>
              </a:rPr>
              <a:t>Customer(</a:t>
            </a:r>
            <a:r>
              <a:rPr lang="en-US" dirty="0" err="1">
                <a:solidFill>
                  <a:srgbClr val="273239"/>
                </a:solidFill>
                <a:latin typeface="urw-din"/>
              </a:rPr>
              <a:t>Cust_name</a:t>
            </a:r>
            <a:r>
              <a:rPr lang="en-US" dirty="0">
                <a:solidFill>
                  <a:srgbClr val="273239"/>
                </a:solidFill>
                <a:latin typeface="urw-din"/>
              </a:rPr>
              <a:t>, </a:t>
            </a:r>
            <a:r>
              <a:rPr lang="en-US" dirty="0" err="1">
                <a:solidFill>
                  <a:srgbClr val="273239"/>
                </a:solidFill>
                <a:latin typeface="urw-din"/>
              </a:rPr>
              <a:t>Cust_street</a:t>
            </a:r>
            <a:r>
              <a:rPr lang="en-US" dirty="0">
                <a:solidFill>
                  <a:srgbClr val="273239"/>
                </a:solidFill>
                <a:latin typeface="urw-din"/>
              </a:rPr>
              <a:t>, </a:t>
            </a:r>
            <a:r>
              <a:rPr lang="en-US" dirty="0" err="1">
                <a:solidFill>
                  <a:srgbClr val="273239"/>
                </a:solidFill>
                <a:latin typeface="urw-din"/>
              </a:rPr>
              <a:t>Cust_city</a:t>
            </a:r>
            <a:r>
              <a:rPr lang="en-US" dirty="0">
                <a:solidFill>
                  <a:srgbClr val="273239"/>
                </a:solidFill>
                <a:latin typeface="urw-din"/>
              </a:rPr>
              <a:t>)</a:t>
            </a:r>
          </a:p>
          <a:p>
            <a:pPr fontAlgn="base">
              <a:lnSpc>
                <a:spcPct val="150000"/>
              </a:lnSpc>
            </a:pPr>
            <a:r>
              <a:rPr lang="en-US" dirty="0">
                <a:solidFill>
                  <a:srgbClr val="273239"/>
                </a:solidFill>
                <a:latin typeface="urw-din"/>
              </a:rPr>
              <a:t>Branch(</a:t>
            </a:r>
            <a:r>
              <a:rPr lang="en-US" dirty="0" err="1">
                <a:solidFill>
                  <a:srgbClr val="273239"/>
                </a:solidFill>
                <a:latin typeface="urw-din"/>
              </a:rPr>
              <a:t>Branch_name</a:t>
            </a:r>
            <a:r>
              <a:rPr lang="en-US" dirty="0">
                <a:solidFill>
                  <a:srgbClr val="273239"/>
                </a:solidFill>
                <a:latin typeface="urw-din"/>
              </a:rPr>
              <a:t>, </a:t>
            </a:r>
            <a:r>
              <a:rPr lang="en-US" dirty="0" err="1">
                <a:solidFill>
                  <a:srgbClr val="273239"/>
                </a:solidFill>
                <a:latin typeface="urw-din"/>
              </a:rPr>
              <a:t>Branch_city</a:t>
            </a:r>
            <a:r>
              <a:rPr lang="en-US" dirty="0">
                <a:solidFill>
                  <a:srgbClr val="273239"/>
                </a:solidFill>
                <a:latin typeface="urw-din"/>
              </a:rPr>
              <a:t>, Assets)</a:t>
            </a:r>
          </a:p>
          <a:p>
            <a:pPr fontAlgn="base">
              <a:lnSpc>
                <a:spcPct val="150000"/>
              </a:lnSpc>
            </a:pPr>
            <a:r>
              <a:rPr lang="en-US" dirty="0"/>
              <a:t>Account (</a:t>
            </a:r>
            <a:r>
              <a:rPr lang="en-US" dirty="0" err="1"/>
              <a:t>Branch_name</a:t>
            </a:r>
            <a:r>
              <a:rPr lang="en-US" dirty="0"/>
              <a:t>, </a:t>
            </a:r>
            <a:r>
              <a:rPr lang="en-US" dirty="0" err="1"/>
              <a:t>Account_number</a:t>
            </a:r>
            <a:r>
              <a:rPr lang="en-US" dirty="0"/>
              <a:t>, Balance)</a:t>
            </a:r>
          </a:p>
          <a:p>
            <a:pPr fontAlgn="base">
              <a:lnSpc>
                <a:spcPct val="150000"/>
              </a:lnSpc>
            </a:pPr>
            <a:r>
              <a:rPr lang="en-US" dirty="0"/>
              <a:t>Loan(</a:t>
            </a:r>
            <a:r>
              <a:rPr lang="en-US" dirty="0" err="1"/>
              <a:t>Branch_name</a:t>
            </a:r>
            <a:r>
              <a:rPr lang="en-US" dirty="0"/>
              <a:t>, </a:t>
            </a:r>
            <a:r>
              <a:rPr lang="en-US" dirty="0" err="1"/>
              <a:t>Loan_number</a:t>
            </a:r>
            <a:r>
              <a:rPr lang="en-US" dirty="0"/>
              <a:t>, Amount)</a:t>
            </a:r>
          </a:p>
          <a:p>
            <a:pPr fontAlgn="base">
              <a:lnSpc>
                <a:spcPct val="150000"/>
              </a:lnSpc>
            </a:pPr>
            <a:r>
              <a:rPr lang="en-US" dirty="0"/>
              <a:t>Depositor(</a:t>
            </a:r>
            <a:r>
              <a:rPr lang="en-US" dirty="0" err="1"/>
              <a:t>Cust_name</a:t>
            </a:r>
            <a:r>
              <a:rPr lang="en-US" dirty="0"/>
              <a:t>, </a:t>
            </a:r>
            <a:r>
              <a:rPr lang="en-US" dirty="0" err="1"/>
              <a:t>Account_number</a:t>
            </a:r>
            <a:r>
              <a:rPr lang="en-US" dirty="0"/>
              <a:t>)</a:t>
            </a:r>
          </a:p>
          <a:p>
            <a:pPr fontAlgn="base">
              <a:lnSpc>
                <a:spcPct val="150000"/>
              </a:lnSpc>
            </a:pPr>
            <a:r>
              <a:rPr lang="en-US" dirty="0"/>
              <a:t>Borrower(</a:t>
            </a:r>
            <a:r>
              <a:rPr lang="en-US" dirty="0" err="1"/>
              <a:t>Cust_name</a:t>
            </a:r>
            <a:r>
              <a:rPr lang="en-US" dirty="0"/>
              <a:t>, </a:t>
            </a:r>
            <a:r>
              <a:rPr lang="en-US" dirty="0" err="1"/>
              <a:t>Loan_number</a:t>
            </a:r>
            <a:r>
              <a:rPr lang="en-US" dirty="0"/>
              <a:t>)  </a:t>
            </a:r>
          </a:p>
          <a:p>
            <a:pPr fontAlgn="base">
              <a:lnSpc>
                <a:spcPct val="150000"/>
              </a:lnSpc>
            </a:pPr>
            <a:r>
              <a:rPr lang="en-US" b="1" u="sng" dirty="0"/>
              <a:t>Query :</a:t>
            </a:r>
            <a:r>
              <a:rPr lang="en-US" dirty="0"/>
              <a:t> Find the names of all the customers who have taken a loan from the bank and also have an account at the bank.</a:t>
            </a:r>
          </a:p>
          <a:p>
            <a:pPr fontAlgn="base">
              <a:lnSpc>
                <a:spcPct val="150000"/>
              </a:lnSpc>
            </a:pPr>
            <a:r>
              <a:rPr lang="en-US" dirty="0"/>
              <a:t>Solution:</a:t>
            </a:r>
          </a:p>
          <a:p>
            <a:pPr fontAlgn="base">
              <a:lnSpc>
                <a:spcPct val="150000"/>
              </a:lnSpc>
            </a:pPr>
            <a:endParaRPr lang="en-US" b="0" i="0" dirty="0">
              <a:solidFill>
                <a:srgbClr val="273239"/>
              </a:solidFill>
              <a:effectLst/>
              <a:latin typeface="urw-din"/>
            </a:endParaRPr>
          </a:p>
        </p:txBody>
      </p:sp>
    </p:spTree>
    <p:extLst>
      <p:ext uri="{BB962C8B-B14F-4D97-AF65-F5344CB8AC3E}">
        <p14:creationId xmlns:p14="http://schemas.microsoft.com/office/powerpoint/2010/main" val="1258833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895" y="35935"/>
            <a:ext cx="11350906" cy="6217087"/>
          </a:xfrm>
          <a:prstGeom prst="rect">
            <a:avLst/>
          </a:prstGeom>
        </p:spPr>
        <p:txBody>
          <a:bodyPr wrap="square">
            <a:spAutoFit/>
          </a:bodyPr>
          <a:lstStyle/>
          <a:p>
            <a:pPr algn="just" fontAlgn="base"/>
            <a:r>
              <a:rPr lang="en-US" sz="2000" dirty="0"/>
              <a:t>Depositor(</a:t>
            </a:r>
            <a:r>
              <a:rPr lang="en-US" sz="2000" dirty="0" err="1"/>
              <a:t>Cust_name</a:t>
            </a:r>
            <a:r>
              <a:rPr lang="en-US" sz="2000" dirty="0"/>
              <a:t>, </a:t>
            </a:r>
            <a:r>
              <a:rPr lang="en-US" sz="2000" dirty="0" err="1"/>
              <a:t>Account_number</a:t>
            </a:r>
            <a:r>
              <a:rPr lang="en-US" sz="2000" dirty="0"/>
              <a:t>)</a:t>
            </a:r>
          </a:p>
          <a:p>
            <a:pPr algn="just" fontAlgn="base"/>
            <a:r>
              <a:rPr lang="en-US" sz="2000" dirty="0"/>
              <a:t>Borrower(</a:t>
            </a:r>
            <a:r>
              <a:rPr lang="en-US" sz="2000" dirty="0" err="1"/>
              <a:t>Cust_name</a:t>
            </a:r>
            <a:r>
              <a:rPr lang="en-US" sz="2000" dirty="0"/>
              <a:t>, </a:t>
            </a:r>
            <a:r>
              <a:rPr lang="en-US" sz="2000" dirty="0" err="1"/>
              <a:t>Loan_number</a:t>
            </a:r>
            <a:r>
              <a:rPr lang="en-US" sz="2000" dirty="0"/>
              <a:t>)  </a:t>
            </a:r>
          </a:p>
          <a:p>
            <a:pPr algn="just" fontAlgn="base"/>
            <a:r>
              <a:rPr lang="en-US" sz="2000" b="1" u="sng" dirty="0"/>
              <a:t>Query :</a:t>
            </a:r>
            <a:r>
              <a:rPr lang="en-US" sz="2000" dirty="0"/>
              <a:t> Find the names of all the customers who have taken a loan from the bank and also have an account at the bank.</a:t>
            </a:r>
          </a:p>
          <a:p>
            <a:pPr algn="just" fontAlgn="base"/>
            <a:r>
              <a:rPr lang="en-US" sz="2000" dirty="0"/>
              <a:t>Solution:</a:t>
            </a:r>
          </a:p>
          <a:p>
            <a:pPr algn="just" fontAlgn="base"/>
            <a:r>
              <a:rPr lang="en-US" sz="2000" b="1" u="sng" dirty="0"/>
              <a:t>Step 1 :</a:t>
            </a:r>
            <a:r>
              <a:rPr lang="en-US" sz="2000" dirty="0"/>
              <a:t>  Identify the relations that would be required to frame the resultant query. </a:t>
            </a:r>
          </a:p>
          <a:p>
            <a:pPr algn="just" fontAlgn="base"/>
            <a:r>
              <a:rPr lang="en-US" sz="2000" dirty="0"/>
              <a:t>First half of the query(i.e. names of customers who have taken loan) indicates “borrowers” information.</a:t>
            </a:r>
          </a:p>
          <a:p>
            <a:pPr algn="just" fontAlgn="base"/>
            <a:r>
              <a:rPr lang="en-US" sz="2000" dirty="0"/>
              <a:t>So Relation 1 —–&gt; Borrower.</a:t>
            </a:r>
          </a:p>
          <a:p>
            <a:pPr algn="just" fontAlgn="base"/>
            <a:r>
              <a:rPr lang="en-US" sz="2000" dirty="0"/>
              <a:t>Second half of the query needs Customer Name and Account number which can be obtained from Depositor relation.</a:t>
            </a:r>
          </a:p>
          <a:p>
            <a:pPr algn="just" fontAlgn="base"/>
            <a:r>
              <a:rPr lang="en-US" sz="2000" dirty="0"/>
              <a:t>Hence, Relation 2——&gt; Depositor.</a:t>
            </a:r>
          </a:p>
          <a:p>
            <a:pPr algn="just" fontAlgn="base"/>
            <a:r>
              <a:rPr lang="en-US" sz="2000" b="1" u="sng" dirty="0"/>
              <a:t>Step 2 :</a:t>
            </a:r>
            <a:r>
              <a:rPr lang="en-US" sz="2000" dirty="0"/>
              <a:t>  Identify the columns which you require from the relations obtained in Step 1.</a:t>
            </a:r>
          </a:p>
          <a:p>
            <a:pPr algn="just" fontAlgn="base"/>
            <a:r>
              <a:rPr lang="en-US" sz="2000" b="1" u="sng" dirty="0"/>
              <a:t>Column 1 : </a:t>
            </a:r>
            <a:r>
              <a:rPr lang="en-US" sz="2000" dirty="0"/>
              <a:t> </a:t>
            </a:r>
            <a:r>
              <a:rPr lang="en-US" sz="2000" dirty="0" err="1"/>
              <a:t>Cust_name</a:t>
            </a:r>
            <a:r>
              <a:rPr lang="en-US" sz="2000" dirty="0"/>
              <a:t> from Borrower </a:t>
            </a:r>
          </a:p>
          <a:p>
            <a:pPr algn="just" fontAlgn="base"/>
            <a:endParaRPr lang="en-US" sz="2000" dirty="0"/>
          </a:p>
          <a:p>
            <a:pPr algn="just" fontAlgn="base"/>
            <a:r>
              <a:rPr lang="en-US" sz="2000" b="1" u="sng" dirty="0"/>
              <a:t>Column 2 : </a:t>
            </a:r>
            <a:r>
              <a:rPr lang="en-US" sz="2000" dirty="0"/>
              <a:t> </a:t>
            </a:r>
            <a:r>
              <a:rPr lang="en-US" sz="2000" dirty="0" err="1"/>
              <a:t>Cust_name</a:t>
            </a:r>
            <a:r>
              <a:rPr lang="en-US" sz="2000" dirty="0"/>
              <a:t> from Depositor</a:t>
            </a:r>
          </a:p>
          <a:p>
            <a:pPr algn="just" fontAlgn="base"/>
            <a:r>
              <a:rPr lang="en-US" sz="2000" b="1" u="sng" dirty="0"/>
              <a:t>Step 3 :</a:t>
            </a:r>
            <a:r>
              <a:rPr lang="en-US" sz="2000" dirty="0"/>
              <a:t>  Identify the operator to be used. We need to find out the </a:t>
            </a:r>
            <a:r>
              <a:rPr lang="en-US" sz="2000" b="1" dirty="0"/>
              <a:t>names of customers</a:t>
            </a:r>
            <a:r>
              <a:rPr lang="en-US" sz="2000" dirty="0"/>
              <a:t> who are present in </a:t>
            </a:r>
            <a:r>
              <a:rPr lang="en-US" sz="2000" b="1" dirty="0"/>
              <a:t>both</a:t>
            </a:r>
            <a:r>
              <a:rPr lang="en-US" sz="2000" dirty="0"/>
              <a:t> </a:t>
            </a:r>
            <a:r>
              <a:rPr lang="en-US" sz="2000" b="1" dirty="0"/>
              <a:t>Borrower</a:t>
            </a:r>
            <a:r>
              <a:rPr lang="en-US" sz="2000" dirty="0"/>
              <a:t> table and </a:t>
            </a:r>
            <a:r>
              <a:rPr lang="en-US" sz="2000" b="1" dirty="0"/>
              <a:t>Depositor </a:t>
            </a:r>
            <a:r>
              <a:rPr lang="en-US" sz="2000" dirty="0"/>
              <a:t>table.</a:t>
            </a:r>
          </a:p>
          <a:p>
            <a:pPr algn="just" fontAlgn="base"/>
            <a:r>
              <a:rPr lang="en-US" sz="2000" dirty="0"/>
              <a:t>Hence, operator to be used—-&gt; Intersection.</a:t>
            </a:r>
          </a:p>
          <a:p>
            <a:pPr algn="just" fontAlgn="base"/>
            <a:r>
              <a:rPr lang="en-US" sz="2000" dirty="0"/>
              <a:t>Final Query will be </a:t>
            </a:r>
          </a:p>
          <a:p>
            <a:pPr algn="just" fontAlgn="base"/>
            <a:endParaRPr lang="en-US" sz="2000" b="0" i="0" dirty="0">
              <a:solidFill>
                <a:srgbClr val="273239"/>
              </a:solidFill>
              <a:effectLst/>
              <a:latin typeface="urw-din"/>
            </a:endParaRPr>
          </a:p>
        </p:txBody>
      </p:sp>
      <p:pic>
        <p:nvPicPr>
          <p:cNvPr id="1026" name="Picture 2" descr="https://media.geeksforgeeks.org/wp-content/uploads/20210325113133/Cap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4624" y="3683168"/>
            <a:ext cx="36385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20210325115211/Capture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4732" y="4159009"/>
            <a:ext cx="363855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ght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6231374"/>
            <a:ext cx="7953375"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39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5" y="420931"/>
            <a:ext cx="11430000" cy="4154984"/>
          </a:xfrm>
          <a:prstGeom prst="rect">
            <a:avLst/>
          </a:prstGeom>
        </p:spPr>
        <p:txBody>
          <a:bodyPr wrap="square">
            <a:spAutoFit/>
          </a:bodyPr>
          <a:lstStyle/>
          <a:p>
            <a:pPr algn="just">
              <a:lnSpc>
                <a:spcPct val="150000"/>
              </a:lnSpc>
            </a:pPr>
            <a:r>
              <a:rPr lang="en-IN" sz="3200" dirty="0"/>
              <a:t>What is the result of first performing the cross product of </a:t>
            </a:r>
            <a:r>
              <a:rPr lang="en-IN" sz="3200" i="1" dirty="0"/>
              <a:t>student </a:t>
            </a:r>
            <a:r>
              <a:rPr lang="en-IN" sz="3200" dirty="0"/>
              <a:t>and </a:t>
            </a:r>
            <a:r>
              <a:rPr lang="en-IN" sz="3200" i="1" dirty="0"/>
              <a:t>advisor</a:t>
            </a:r>
            <a:r>
              <a:rPr lang="en-IN" sz="3200" dirty="0"/>
              <a:t>, and then performing a selection operation on the result with the predicate </a:t>
            </a:r>
            <a:r>
              <a:rPr lang="en-IN" sz="3200" i="1" dirty="0"/>
              <a:t>s _id </a:t>
            </a:r>
            <a:r>
              <a:rPr lang="en-IN" sz="3200" dirty="0"/>
              <a:t>= ID? </a:t>
            </a:r>
          </a:p>
          <a:p>
            <a:pPr algn="just">
              <a:lnSpc>
                <a:spcPct val="150000"/>
              </a:lnSpc>
            </a:pPr>
            <a:endParaRPr lang="en-IN" sz="3200" i="1" dirty="0"/>
          </a:p>
          <a:p>
            <a:pPr algn="just">
              <a:lnSpc>
                <a:spcPct val="150000"/>
              </a:lnSpc>
            </a:pPr>
            <a:r>
              <a:rPr lang="el-GR" sz="4800" dirty="0"/>
              <a:t>σ</a:t>
            </a:r>
            <a:r>
              <a:rPr lang="en-GB" sz="4800" dirty="0"/>
              <a:t> </a:t>
            </a:r>
            <a:r>
              <a:rPr lang="en-IN" sz="2400" i="1" dirty="0" err="1"/>
              <a:t>S_id</a:t>
            </a:r>
            <a:r>
              <a:rPr lang="en-IN" sz="2400" dirty="0"/>
              <a:t>=</a:t>
            </a:r>
            <a:r>
              <a:rPr lang="en-IN" sz="2400" i="1" dirty="0"/>
              <a:t>ID </a:t>
            </a:r>
            <a:r>
              <a:rPr lang="en-IN" sz="4400" dirty="0"/>
              <a:t>(</a:t>
            </a:r>
            <a:r>
              <a:rPr lang="en-IN" sz="4400" i="1" dirty="0"/>
              <a:t>student</a:t>
            </a:r>
            <a:r>
              <a:rPr lang="en-IN" sz="4800" i="1" dirty="0"/>
              <a:t> </a:t>
            </a:r>
            <a:r>
              <a:rPr lang="en-IN" sz="4800" dirty="0"/>
              <a:t>× </a:t>
            </a:r>
            <a:r>
              <a:rPr lang="en-IN" sz="4800" i="1" dirty="0"/>
              <a:t>advisor</a:t>
            </a:r>
            <a:r>
              <a:rPr lang="en-IN" sz="4800" dirty="0"/>
              <a:t>)</a:t>
            </a:r>
            <a:endParaRPr lang="en-GB" sz="4800" dirty="0"/>
          </a:p>
        </p:txBody>
      </p:sp>
    </p:spTree>
    <p:extLst>
      <p:ext uri="{BB962C8B-B14F-4D97-AF65-F5344CB8AC3E}">
        <p14:creationId xmlns:p14="http://schemas.microsoft.com/office/powerpoint/2010/main" val="901006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785" y="169327"/>
            <a:ext cx="6212525" cy="1328968"/>
          </a:xfrm>
          <a:prstGeom prst="rect">
            <a:avLst/>
          </a:prstGeom>
        </p:spPr>
      </p:pic>
      <p:pic>
        <p:nvPicPr>
          <p:cNvPr id="3" name="Picture 2"/>
          <p:cNvPicPr>
            <a:picLocks noChangeAspect="1"/>
          </p:cNvPicPr>
          <p:nvPr/>
        </p:nvPicPr>
        <p:blipFill>
          <a:blip r:embed="rId3"/>
          <a:stretch>
            <a:fillRect/>
          </a:stretch>
        </p:blipFill>
        <p:spPr>
          <a:xfrm>
            <a:off x="354777" y="1498295"/>
            <a:ext cx="9725657" cy="482303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042280" y="5501520"/>
              <a:ext cx="4823640" cy="975960"/>
            </p14:xfrm>
          </p:contentPart>
        </mc:Choice>
        <mc:Fallback xmlns="">
          <p:pic>
            <p:nvPicPr>
              <p:cNvPr id="4" name="Ink 3"/>
              <p:cNvPicPr/>
              <p:nvPr/>
            </p:nvPicPr>
            <p:blipFill>
              <a:blip r:embed="rId5"/>
              <a:stretch>
                <a:fillRect/>
              </a:stretch>
            </p:blipFill>
            <p:spPr>
              <a:xfrm>
                <a:off x="2032920" y="5492160"/>
                <a:ext cx="4842360" cy="994680"/>
              </a:xfrm>
              <a:prstGeom prst="rect">
                <a:avLst/>
              </a:prstGeom>
            </p:spPr>
          </p:pic>
        </mc:Fallback>
      </mc:AlternateContent>
      <p:sp>
        <p:nvSpPr>
          <p:cNvPr id="5" name="TextBox 4"/>
          <p:cNvSpPr txBox="1"/>
          <p:nvPr/>
        </p:nvSpPr>
        <p:spPr>
          <a:xfrm>
            <a:off x="4638102" y="5233012"/>
            <a:ext cx="1002535" cy="369332"/>
          </a:xfrm>
          <a:prstGeom prst="rect">
            <a:avLst/>
          </a:prstGeom>
          <a:noFill/>
        </p:spPr>
        <p:txBody>
          <a:bodyPr wrap="square" rtlCol="0">
            <a:spAutoFit/>
          </a:bodyPr>
          <a:lstStyle/>
          <a:p>
            <a:r>
              <a:rPr lang="en-US" dirty="0"/>
              <a:t>works</a:t>
            </a:r>
          </a:p>
        </p:txBody>
      </p:sp>
      <p:sp>
        <p:nvSpPr>
          <p:cNvPr id="6" name="TextBox 5"/>
          <p:cNvSpPr txBox="1"/>
          <p:nvPr/>
        </p:nvSpPr>
        <p:spPr>
          <a:xfrm>
            <a:off x="5728771" y="5669671"/>
            <a:ext cx="2060155" cy="369332"/>
          </a:xfrm>
          <a:prstGeom prst="rect">
            <a:avLst/>
          </a:prstGeom>
          <a:noFill/>
        </p:spPr>
        <p:txBody>
          <a:bodyPr wrap="square" rtlCol="0">
            <a:spAutoFit/>
          </a:bodyPr>
          <a:lstStyle/>
          <a:p>
            <a:r>
              <a:rPr lang="en-US" dirty="0"/>
              <a:t>Employee </a:t>
            </a:r>
            <a:r>
              <a:rPr lang="en-US" altLang="en-US" dirty="0">
                <a:solidFill>
                  <a:srgbClr val="222222"/>
                </a:solidFill>
              </a:rPr>
              <a:t>⋈</a:t>
            </a:r>
            <a:r>
              <a:rPr lang="en-US" dirty="0"/>
              <a:t>   works</a:t>
            </a:r>
          </a:p>
        </p:txBody>
      </p:sp>
    </p:spTree>
    <p:extLst>
      <p:ext uri="{BB962C8B-B14F-4D97-AF65-F5344CB8AC3E}">
        <p14:creationId xmlns:p14="http://schemas.microsoft.com/office/powerpoint/2010/main" val="1900376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522" y="131628"/>
            <a:ext cx="6838159" cy="2126829"/>
          </a:xfrm>
          <a:prstGeom prst="rect">
            <a:avLst/>
          </a:prstGeom>
        </p:spPr>
      </p:pic>
      <p:pic>
        <p:nvPicPr>
          <p:cNvPr id="3" name="Picture 2"/>
          <p:cNvPicPr>
            <a:picLocks noChangeAspect="1"/>
          </p:cNvPicPr>
          <p:nvPr/>
        </p:nvPicPr>
        <p:blipFill>
          <a:blip r:embed="rId3"/>
          <a:stretch>
            <a:fillRect/>
          </a:stretch>
        </p:blipFill>
        <p:spPr>
          <a:xfrm>
            <a:off x="327522" y="2453089"/>
            <a:ext cx="10888259" cy="4101948"/>
          </a:xfrm>
          <a:prstGeom prst="rect">
            <a:avLst/>
          </a:prstGeom>
        </p:spPr>
      </p:pic>
    </p:spTree>
    <p:extLst>
      <p:ext uri="{BB962C8B-B14F-4D97-AF65-F5344CB8AC3E}">
        <p14:creationId xmlns:p14="http://schemas.microsoft.com/office/powerpoint/2010/main" val="146126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75" y="265666"/>
            <a:ext cx="10159155" cy="5738527"/>
          </a:xfrm>
          <a:prstGeom prst="rect">
            <a:avLst/>
          </a:prstGeom>
        </p:spPr>
      </p:pic>
      <p:pic>
        <p:nvPicPr>
          <p:cNvPr id="3" name="Picture 2"/>
          <p:cNvPicPr>
            <a:picLocks noChangeAspect="1"/>
          </p:cNvPicPr>
          <p:nvPr/>
        </p:nvPicPr>
        <p:blipFill>
          <a:blip r:embed="rId3"/>
          <a:stretch>
            <a:fillRect/>
          </a:stretch>
        </p:blipFill>
        <p:spPr>
          <a:xfrm>
            <a:off x="2752610" y="5860973"/>
            <a:ext cx="5862580" cy="887455"/>
          </a:xfrm>
          <a:prstGeom prst="rect">
            <a:avLst/>
          </a:prstGeom>
        </p:spPr>
      </p:pic>
    </p:spTree>
    <p:extLst>
      <p:ext uri="{BB962C8B-B14F-4D97-AF65-F5344CB8AC3E}">
        <p14:creationId xmlns:p14="http://schemas.microsoft.com/office/powerpoint/2010/main" val="2400075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8763" y="457065"/>
            <a:ext cx="11416146" cy="584775"/>
          </a:xfrm>
          <a:prstGeom prst="rect">
            <a:avLst/>
          </a:prstGeom>
        </p:spPr>
        <p:txBody>
          <a:bodyPr wrap="square">
            <a:spAutoFit/>
          </a:bodyPr>
          <a:lstStyle/>
          <a:p>
            <a:r>
              <a:rPr lang="en-IN" sz="3200" b="1" dirty="0"/>
              <a:t>Mapping the ER and EER Model to the Relational Model</a:t>
            </a:r>
            <a:endParaRPr lang="en-US" sz="3200" b="1" dirty="0"/>
          </a:p>
        </p:txBody>
      </p:sp>
    </p:spTree>
    <p:extLst>
      <p:ext uri="{BB962C8B-B14F-4D97-AF65-F5344CB8AC3E}">
        <p14:creationId xmlns:p14="http://schemas.microsoft.com/office/powerpoint/2010/main" val="51826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0336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286" y="96617"/>
            <a:ext cx="11732964" cy="7017306"/>
          </a:xfrm>
          <a:prstGeom prst="rect">
            <a:avLst/>
          </a:prstGeom>
        </p:spPr>
        <p:txBody>
          <a:bodyPr wrap="square">
            <a:spAutoFit/>
          </a:bodyPr>
          <a:lstStyle/>
          <a:p>
            <a:pPr lvl="0" algn="just" eaLnBrk="0" fontAlgn="base" hangingPunct="0">
              <a:lnSpc>
                <a:spcPct val="150000"/>
              </a:lnSpc>
              <a:spcBef>
                <a:spcPct val="0"/>
              </a:spcBef>
              <a:spcAft>
                <a:spcPct val="0"/>
              </a:spcAft>
            </a:pPr>
            <a:r>
              <a:rPr kumimoji="0" lang="en-US" altLang="en-US" sz="2000" b="1" i="0" u="none" strike="noStrike" cap="none" normalizeH="0" baseline="0" dirty="0">
                <a:ln>
                  <a:noFill/>
                </a:ln>
                <a:solidFill>
                  <a:srgbClr val="273239"/>
                </a:solidFill>
                <a:effectLst/>
              </a:rPr>
              <a:t>IMPORTANT TERMINOLOGIES</a:t>
            </a:r>
            <a:endParaRPr kumimoji="0" lang="en-US" altLang="en-US" sz="1200" b="0" i="0" u="none" strike="noStrike" cap="none" normalizeH="0" baseline="0" dirty="0">
              <a:ln>
                <a:noFill/>
              </a:ln>
              <a:solidFill>
                <a:schemeClr val="tx1"/>
              </a:solidFill>
              <a:effectLst/>
            </a:endParaRP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dirty="0"/>
              <a:t>A table is called a relation.</a:t>
            </a:r>
            <a:endParaRPr kumimoji="0" lang="en-US" altLang="en-US" sz="2000" b="1" i="0" u="none" strike="noStrike" cap="none" normalizeH="0" baseline="0" dirty="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rgbClr val="273239"/>
                </a:solidFill>
                <a:effectLst/>
              </a:rPr>
              <a:t>Attribute </a:t>
            </a:r>
            <a:r>
              <a:rPr kumimoji="0" lang="en-US" altLang="en-US" sz="2000" i="0" u="none" strike="noStrike" cap="none" normalizeH="0" baseline="0" dirty="0">
                <a:ln>
                  <a:noFill/>
                </a:ln>
                <a:solidFill>
                  <a:srgbClr val="273239"/>
                </a:solidFill>
                <a:effectLst/>
              </a:rPr>
              <a:t>(column headers)</a:t>
            </a:r>
            <a:r>
              <a:rPr kumimoji="0" lang="en-US" altLang="en-US" sz="2000" b="1" i="0" u="none" strike="noStrike" cap="none" normalizeH="0" baseline="0" dirty="0">
                <a:ln>
                  <a:noFill/>
                </a:ln>
                <a:solidFill>
                  <a:srgbClr val="273239"/>
                </a:solidFill>
                <a:effectLst/>
              </a:rPr>
              <a:t>:</a:t>
            </a:r>
            <a:r>
              <a:rPr kumimoji="0" lang="en-US" altLang="en-US" sz="2000" b="0" i="0" u="none" strike="noStrike" cap="none" normalizeH="0" baseline="0" dirty="0">
                <a:ln>
                  <a:noFill/>
                </a:ln>
                <a:solidFill>
                  <a:srgbClr val="273239"/>
                </a:solidFill>
                <a:effectLst/>
              </a:rPr>
              <a:t> Attributes are the properties that define a relation.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solidFill>
                  <a:srgbClr val="273239"/>
                </a:solidFill>
                <a:effectLst/>
              </a:rPr>
              <a:t>e.g.; </a:t>
            </a:r>
            <a:r>
              <a:rPr kumimoji="0" lang="en-US" altLang="en-US" sz="2000" b="1" i="0" u="none" strike="noStrike" cap="none" normalizeH="0" baseline="0" dirty="0">
                <a:ln>
                  <a:noFill/>
                </a:ln>
                <a:solidFill>
                  <a:srgbClr val="273239"/>
                </a:solidFill>
                <a:effectLst/>
              </a:rPr>
              <a:t>ROLL_NO</a:t>
            </a:r>
            <a:r>
              <a:rPr kumimoji="0" lang="en-US" altLang="en-US" sz="2000" b="0" i="0" u="none" strike="noStrike" cap="none" normalizeH="0" baseline="0" dirty="0">
                <a:ln>
                  <a:noFill/>
                </a:ln>
                <a:solidFill>
                  <a:srgbClr val="273239"/>
                </a:solidFill>
                <a:effectLst/>
              </a:rPr>
              <a:t>, </a:t>
            </a:r>
            <a:r>
              <a:rPr kumimoji="0" lang="en-US" altLang="en-US" sz="2000" b="1" i="0" u="none" strike="noStrike" cap="none" normalizeH="0" baseline="0" dirty="0">
                <a:ln>
                  <a:noFill/>
                </a:ln>
                <a:solidFill>
                  <a:srgbClr val="273239"/>
                </a:solidFill>
                <a:effectLst/>
              </a:rPr>
              <a:t>NAME</a:t>
            </a: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b="0" i="0" dirty="0">
                <a:solidFill>
                  <a:srgbClr val="333333"/>
                </a:solidFill>
                <a:effectLst/>
              </a:rPr>
              <a:t> It contains the name of a column in a particular table. Each attribute Ai must have a domain, </a:t>
            </a:r>
            <a:r>
              <a:rPr lang="en-US" sz="2000" b="0" i="0" dirty="0" err="1">
                <a:solidFill>
                  <a:srgbClr val="333333"/>
                </a:solidFill>
                <a:effectLst/>
              </a:rPr>
              <a:t>dom</a:t>
            </a:r>
            <a:r>
              <a:rPr lang="en-US" sz="2000" b="0" i="0" dirty="0">
                <a:solidFill>
                  <a:srgbClr val="333333"/>
                </a:solidFill>
                <a:effectLst/>
              </a:rPr>
              <a:t>(Ai)</a:t>
            </a:r>
            <a:endParaRPr kumimoji="0" lang="en-US" altLang="en-US" sz="2000" b="0" i="0" u="none" strike="noStrike" cap="none" normalizeH="0" baseline="0" dirty="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a:ln>
                  <a:noFill/>
                </a:ln>
                <a:solidFill>
                  <a:srgbClr val="273239"/>
                </a:solidFill>
                <a:effectLst/>
              </a:rPr>
              <a:t>Relation Schema:</a:t>
            </a:r>
            <a:r>
              <a:rPr kumimoji="0" lang="en-US" altLang="en-US" sz="2000" b="0" i="0" u="none" strike="noStrike" cap="none" normalizeH="0" baseline="0" dirty="0">
                <a:ln>
                  <a:noFill/>
                </a:ln>
                <a:solidFill>
                  <a:srgbClr val="273239"/>
                </a:solidFill>
                <a:effectLst/>
              </a:rPr>
              <a:t> A relation schema represents name of the relation with its attributes. </a:t>
            </a:r>
          </a:p>
          <a:p>
            <a:pPr algn="just">
              <a:lnSpc>
                <a:spcPct val="150000"/>
              </a:lnSpc>
            </a:pPr>
            <a:r>
              <a:rPr lang="en-US" sz="2000" dirty="0"/>
              <a:t>     Describes a relation.</a:t>
            </a:r>
          </a:p>
          <a:p>
            <a:pPr algn="just">
              <a:lnSpc>
                <a:spcPct val="150000"/>
              </a:lnSpc>
            </a:pPr>
            <a:r>
              <a:rPr lang="en-US" sz="2000" dirty="0"/>
              <a:t>     A relational schema contains the name of the relation and name of all columns or attributes.</a:t>
            </a:r>
          </a:p>
          <a:p>
            <a:pPr algn="just">
              <a:lnSpc>
                <a:spcPct val="150000"/>
              </a:lnSpc>
            </a:pPr>
            <a:r>
              <a:rPr lang="en-US" sz="2000" dirty="0"/>
              <a:t>     Made up of a relation name R and list of Attributes (A1, A2, A3, ……..)</a:t>
            </a:r>
          </a:p>
          <a:p>
            <a:pPr lvl="0" algn="just" eaLnBrk="0" fontAlgn="base" hangingPunct="0">
              <a:lnSpc>
                <a:spcPct val="150000"/>
              </a:lnSpc>
              <a:spcBef>
                <a:spcPct val="0"/>
              </a:spcBef>
              <a:spcAft>
                <a:spcPct val="0"/>
              </a:spcAft>
            </a:pPr>
            <a:r>
              <a:rPr lang="en-US" altLang="en-US" sz="2000" dirty="0">
                <a:solidFill>
                  <a:srgbClr val="273239"/>
                </a:solidFill>
              </a:rPr>
              <a:t>      </a:t>
            </a:r>
            <a:r>
              <a:rPr kumimoji="0" lang="en-US" altLang="en-US" sz="2000" b="0" i="0" u="none" strike="noStrike" cap="none" normalizeH="0" baseline="0" dirty="0">
                <a:ln>
                  <a:noFill/>
                </a:ln>
                <a:effectLst/>
              </a:rPr>
              <a:t>e.g.; STUDENT (ROLL_NO, NAME, ADDRESS, PHONE,</a:t>
            </a:r>
            <a:r>
              <a:rPr kumimoji="0" lang="en-US" altLang="en-US" sz="2000" b="0" i="0" u="none" strike="noStrike" cap="none" normalizeH="0" dirty="0">
                <a:ln>
                  <a:noFill/>
                </a:ln>
                <a:effectLst/>
              </a:rPr>
              <a:t> </a:t>
            </a:r>
            <a:r>
              <a:rPr kumimoji="0" lang="en-US" altLang="en-US" sz="2000" b="0" i="0" u="none" strike="noStrike" cap="none" normalizeH="0" baseline="0" dirty="0">
                <a:ln>
                  <a:noFill/>
                </a:ln>
                <a:effectLst/>
              </a:rPr>
              <a:t>AGE) is relation schema for STUDENT. </a:t>
            </a:r>
          </a:p>
          <a:p>
            <a:pPr lvl="0" algn="just" eaLnBrk="0" fontAlgn="base" hangingPunct="0">
              <a:lnSpc>
                <a:spcPct val="150000"/>
              </a:lnSpc>
              <a:spcBef>
                <a:spcPct val="0"/>
              </a:spcBef>
              <a:spcAft>
                <a:spcPct val="0"/>
              </a:spcAft>
            </a:pPr>
            <a:r>
              <a:rPr kumimoji="0" lang="en-US" altLang="en-US" sz="2000" b="0" i="0" u="none" strike="noStrike" cap="none" normalizeH="0" baseline="0" dirty="0">
                <a:ln>
                  <a:noFill/>
                </a:ln>
                <a:effectLst/>
              </a:rPr>
              <a:t>      STUDENT (ROLL_NO: </a:t>
            </a:r>
            <a:r>
              <a:rPr kumimoji="0" lang="en-US" altLang="en-US" sz="2000" b="0" i="0" u="none" strike="noStrike" cap="none" normalizeH="0" baseline="0" dirty="0" err="1">
                <a:ln>
                  <a:noFill/>
                </a:ln>
                <a:effectLst/>
              </a:rPr>
              <a:t>int</a:t>
            </a:r>
            <a:r>
              <a:rPr kumimoji="0" lang="en-US" altLang="en-US" sz="2000" b="0" i="0" u="none" strike="noStrike" cap="none" normalizeH="0" baseline="0" dirty="0">
                <a:ln>
                  <a:noFill/>
                </a:ln>
                <a:effectLst/>
              </a:rPr>
              <a:t>, NAME: </a:t>
            </a:r>
            <a:r>
              <a:rPr kumimoji="0" lang="en-US" altLang="en-US" sz="2000" b="0" i="0" u="none" strike="noStrike" cap="none" normalizeH="0" baseline="0" dirty="0" err="1">
                <a:ln>
                  <a:noFill/>
                </a:ln>
                <a:effectLst/>
              </a:rPr>
              <a:t>varchar</a:t>
            </a:r>
            <a:r>
              <a:rPr kumimoji="0" lang="en-US" altLang="en-US" sz="2000" b="0" i="0" u="none" strike="noStrike" cap="none" normalizeH="0" baseline="0" dirty="0">
                <a:ln>
                  <a:noFill/>
                </a:ln>
                <a:effectLst/>
              </a:rPr>
              <a:t>, ADDRESS: </a:t>
            </a:r>
            <a:r>
              <a:rPr kumimoji="0" lang="en-US" altLang="en-US" sz="2000" b="0" i="0" u="none" strike="noStrike" cap="none" normalizeH="0" baseline="0" dirty="0" err="1">
                <a:ln>
                  <a:noFill/>
                </a:ln>
                <a:effectLst/>
              </a:rPr>
              <a:t>varchar</a:t>
            </a:r>
            <a:r>
              <a:rPr kumimoji="0" lang="en-US" altLang="en-US" sz="2000" b="0" i="0" u="none" strike="noStrike" cap="none" normalizeH="0" baseline="0" dirty="0">
                <a:ln>
                  <a:noFill/>
                </a:ln>
                <a:effectLst/>
              </a:rPr>
              <a:t>, PHONE: </a:t>
            </a:r>
            <a:r>
              <a:rPr kumimoji="0" lang="en-US" altLang="en-US" sz="2000" b="0" i="0" u="none" strike="noStrike" cap="none" normalizeH="0" baseline="0" dirty="0" err="1">
                <a:ln>
                  <a:noFill/>
                </a:ln>
                <a:effectLst/>
              </a:rPr>
              <a:t>int</a:t>
            </a:r>
            <a:r>
              <a:rPr kumimoji="0" lang="en-US" altLang="en-US" sz="2000" b="0" i="0" u="none" strike="noStrike" cap="none" normalizeH="0" baseline="0" dirty="0">
                <a:ln>
                  <a:noFill/>
                </a:ln>
                <a:effectLst/>
              </a:rPr>
              <a:t>, AGE: </a:t>
            </a:r>
            <a:r>
              <a:rPr kumimoji="0" lang="en-US" altLang="en-US" sz="2000" b="0" i="0" u="none" strike="noStrike" cap="none" normalizeH="0" baseline="0" dirty="0" err="1">
                <a:ln>
                  <a:noFill/>
                </a:ln>
                <a:effectLst/>
              </a:rPr>
              <a:t>int</a:t>
            </a:r>
            <a:r>
              <a:rPr kumimoji="0" lang="en-US" altLang="en-US" sz="2000" b="0" i="0" u="none" strike="noStrike" cap="none" normalizeH="0" baseline="0" dirty="0">
                <a:ln>
                  <a:noFill/>
                </a:ln>
                <a:effectLst/>
              </a:rPr>
              <a:t>)</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0" i="0" u="none" strike="noStrike" cap="none" normalizeH="0" baseline="0" dirty="0">
                <a:ln>
                  <a:noFill/>
                </a:ln>
                <a:effectLst/>
              </a:rPr>
              <a:t>If a schema has more than 1 relation, it is called Relational Schema.</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sz="2000" b="1" i="0" u="none" strike="noStrike" cap="none" normalizeH="0" baseline="0" dirty="0">
                <a:ln>
                  <a:noFill/>
                </a:ln>
                <a:effectLst/>
              </a:rPr>
              <a:t>Tuple:</a:t>
            </a:r>
            <a:r>
              <a:rPr kumimoji="0" lang="en-US" altLang="en-US" sz="2000" b="0" i="0" u="none" strike="noStrike" cap="none" normalizeH="0" baseline="0" dirty="0">
                <a:ln>
                  <a:noFill/>
                </a:ln>
                <a:effectLst/>
              </a:rPr>
              <a:t> Each row in the relation is known as tuple. The above relation contains 4 tuples</a:t>
            </a:r>
          </a:p>
          <a:p>
            <a:pPr marL="285750" indent="-285750" algn="just" eaLnBrk="0" fontAlgn="base" hangingPunct="0">
              <a:lnSpc>
                <a:spcPct val="150000"/>
              </a:lnSpc>
              <a:spcBef>
                <a:spcPct val="0"/>
              </a:spcBef>
              <a:spcAft>
                <a:spcPct val="0"/>
              </a:spcAft>
              <a:buFont typeface="Arial" panose="020B0604020202020204" pitchFamily="34" charset="0"/>
              <a:buChar char="•"/>
            </a:pPr>
            <a:r>
              <a:rPr lang="en-US" sz="2000" b="1" i="0" dirty="0">
                <a:solidFill>
                  <a:srgbClr val="333333"/>
                </a:solidFill>
                <a:effectLst/>
              </a:rPr>
              <a:t>Domain:</a:t>
            </a:r>
            <a:r>
              <a:rPr lang="en-US" sz="2000" b="0" i="0" dirty="0">
                <a:solidFill>
                  <a:srgbClr val="333333"/>
                </a:solidFill>
                <a:effectLst/>
              </a:rPr>
              <a:t> It contains a set of atomic values that an attribute can take.</a:t>
            </a:r>
          </a:p>
          <a:p>
            <a:pPr marL="285750" lvl="0" indent="-285750" algn="just" eaLnBrk="0" fontAlgn="base" hangingPunct="0">
              <a:lnSpc>
                <a:spcPct val="150000"/>
              </a:lnSpc>
              <a:spcBef>
                <a:spcPct val="0"/>
              </a:spcBef>
              <a:spcAft>
                <a:spcPct val="0"/>
              </a:spcAft>
              <a:buFont typeface="Arial" panose="020B0604020202020204" pitchFamily="34" charset="0"/>
              <a:buChar char="•"/>
            </a:pPr>
            <a:endParaRPr kumimoji="0" lang="en-US" altLang="en-US" sz="2000" b="0" i="0" u="none" strike="noStrike" cap="none" normalizeH="0" baseline="0" dirty="0">
              <a:ln>
                <a:noFill/>
              </a:ln>
              <a:effectLst/>
            </a:endParaRPr>
          </a:p>
        </p:txBody>
      </p:sp>
    </p:spTree>
    <p:extLst>
      <p:ext uri="{BB962C8B-B14F-4D97-AF65-F5344CB8AC3E}">
        <p14:creationId xmlns:p14="http://schemas.microsoft.com/office/powerpoint/2010/main" val="1996600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23" y="186386"/>
            <a:ext cx="11923753" cy="6485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732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442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1534"/>
            <a:ext cx="11086667" cy="679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6859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64" y="193963"/>
            <a:ext cx="12014336"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8056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945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09" y="41564"/>
            <a:ext cx="10781127"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797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8" y="96982"/>
            <a:ext cx="11927686" cy="665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016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10" y="138546"/>
            <a:ext cx="11159093" cy="671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3496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93" y="540327"/>
            <a:ext cx="12005496" cy="510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56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371" y="140684"/>
            <a:ext cx="11732964" cy="6324808"/>
          </a:xfrm>
          <a:prstGeom prst="rect">
            <a:avLst/>
          </a:prstGeom>
        </p:spPr>
        <p:txBody>
          <a:bodyPr wrap="square">
            <a:spAutoFit/>
          </a:bodyPr>
          <a:lstStyle/>
          <a:p>
            <a:pPr marL="28575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rgbClr val="273239"/>
                </a:solidFill>
                <a:effectLst/>
              </a:rPr>
              <a:t>Relation Instance (Relation State):</a:t>
            </a:r>
            <a:r>
              <a:rPr kumimoji="0" lang="en-US" altLang="en-US" b="0" i="0" u="none" strike="noStrike" cap="none" normalizeH="0" baseline="0" dirty="0">
                <a:ln>
                  <a:noFill/>
                </a:ln>
                <a:solidFill>
                  <a:srgbClr val="273239"/>
                </a:solidFill>
                <a:effectLst/>
              </a:rPr>
              <a:t> </a:t>
            </a:r>
            <a:r>
              <a:rPr lang="en-US" altLang="en-US" dirty="0">
                <a:solidFill>
                  <a:srgbClr val="273239"/>
                </a:solidFill>
              </a:rPr>
              <a:t>Set of tuples at a given time</a:t>
            </a:r>
          </a:p>
          <a:p>
            <a:pPr lvl="0" algn="just" eaLnBrk="0" fontAlgn="base" hangingPunct="0">
              <a:lnSpc>
                <a:spcPct val="150000"/>
              </a:lnSpc>
              <a:spcBef>
                <a:spcPct val="0"/>
              </a:spcBef>
              <a:spcAft>
                <a:spcPct val="0"/>
              </a:spcAft>
            </a:pPr>
            <a:r>
              <a:rPr lang="en-US" altLang="en-US" dirty="0">
                <a:solidFill>
                  <a:srgbClr val="273239"/>
                </a:solidFill>
              </a:rPr>
              <a:t>       </a:t>
            </a:r>
            <a:r>
              <a:rPr kumimoji="0" lang="en-US" altLang="en-US" b="0" i="0" u="none" strike="noStrike" cap="none" normalizeH="0" baseline="0" dirty="0">
                <a:ln>
                  <a:noFill/>
                </a:ln>
                <a:solidFill>
                  <a:srgbClr val="273239"/>
                </a:solidFill>
                <a:effectLst/>
              </a:rPr>
              <a:t>The set of tuples of a relation at a particular instance of time is called as relation instance. Table 1 shows the relation 	instance of STUDENT at a particular time. </a:t>
            </a:r>
          </a:p>
          <a:p>
            <a:pPr lvl="0" algn="just" eaLnBrk="0" fontAlgn="base" hangingPunct="0">
              <a:lnSpc>
                <a:spcPct val="150000"/>
              </a:lnSpc>
              <a:spcBef>
                <a:spcPct val="0"/>
              </a:spcBef>
              <a:spcAft>
                <a:spcPct val="0"/>
              </a:spcAft>
            </a:pPr>
            <a:r>
              <a:rPr lang="en-US" altLang="en-US" dirty="0">
                <a:solidFill>
                  <a:srgbClr val="273239"/>
                </a:solidFill>
              </a:rPr>
              <a:t>       </a:t>
            </a:r>
            <a:r>
              <a:rPr kumimoji="0" lang="en-US" altLang="en-US" b="0" i="0" u="none" strike="noStrike" cap="none" normalizeH="0" baseline="0" dirty="0">
                <a:ln>
                  <a:noFill/>
                </a:ln>
                <a:solidFill>
                  <a:srgbClr val="273239"/>
                </a:solidFill>
                <a:effectLst/>
              </a:rPr>
              <a:t>It can change whenever there is insertion, deletion or </a:t>
            </a:r>
            <a:r>
              <a:rPr kumimoji="0" lang="en-US" altLang="en-US" b="0" i="0" u="none" strike="noStrike" cap="none" normalizeH="0" baseline="0" dirty="0" err="1">
                <a:ln>
                  <a:noFill/>
                </a:ln>
                <a:solidFill>
                  <a:srgbClr val="273239"/>
                </a:solidFill>
                <a:effectLst/>
              </a:rPr>
              <a:t>updation</a:t>
            </a:r>
            <a:r>
              <a:rPr kumimoji="0" lang="en-US" altLang="en-US" b="0" i="0" u="none" strike="noStrike" cap="none" normalizeH="0" baseline="0" dirty="0">
                <a:ln>
                  <a:noFill/>
                </a:ln>
                <a:solidFill>
                  <a:srgbClr val="273239"/>
                </a:solidFill>
                <a:effectLst/>
              </a:rPr>
              <a:t> in the database.</a:t>
            </a:r>
          </a:p>
          <a:p>
            <a:pPr algn="just" eaLnBrk="0" fontAlgn="base" hangingPunct="0">
              <a:lnSpc>
                <a:spcPct val="150000"/>
              </a:lnSpc>
              <a:spcBef>
                <a:spcPct val="0"/>
              </a:spcBef>
              <a:spcAft>
                <a:spcPct val="0"/>
              </a:spcAft>
            </a:pPr>
            <a:r>
              <a:rPr lang="en-US" b="0" i="0" dirty="0">
                <a:solidFill>
                  <a:srgbClr val="333333"/>
                </a:solidFill>
                <a:effectLst/>
              </a:rPr>
              <a:t>       Relation instances do not have duplicate tuples.</a:t>
            </a:r>
            <a:endParaRPr kumimoji="0" lang="en-US" altLang="en-US" b="0" i="0" u="none" strike="noStrike" cap="none" normalizeH="0" baseline="0" dirty="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rgbClr val="273239"/>
                </a:solidFill>
                <a:effectLst/>
              </a:rPr>
              <a:t>Relational Database Schema: </a:t>
            </a:r>
            <a:r>
              <a:rPr kumimoji="0" lang="en-US" altLang="en-US" i="0" u="none" strike="noStrike" cap="none" normalizeH="0" baseline="0" dirty="0">
                <a:ln>
                  <a:noFill/>
                </a:ln>
                <a:solidFill>
                  <a:srgbClr val="273239"/>
                </a:solidFill>
                <a:effectLst/>
              </a:rPr>
              <a:t>set</a:t>
            </a:r>
            <a:r>
              <a:rPr kumimoji="0" lang="en-US" altLang="en-US" i="0" u="none" strike="noStrike" cap="none" normalizeH="0" dirty="0">
                <a:ln>
                  <a:noFill/>
                </a:ln>
                <a:solidFill>
                  <a:srgbClr val="273239"/>
                </a:solidFill>
                <a:effectLst/>
              </a:rPr>
              <a:t> of relation schemas and a set of integrity constraints</a:t>
            </a:r>
            <a:endParaRPr kumimoji="0" lang="en-US" altLang="en-US" b="1" i="0" u="none" strike="noStrike" cap="none" normalizeH="0" baseline="0" dirty="0">
              <a:ln>
                <a:noFill/>
              </a:ln>
              <a:solidFill>
                <a:srgbClr val="273239"/>
              </a:solidFill>
              <a:effectLst/>
            </a:endParaRP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rgbClr val="273239"/>
                </a:solidFill>
                <a:effectLst/>
              </a:rPr>
              <a:t>Degree (</a:t>
            </a:r>
            <a:r>
              <a:rPr kumimoji="0" lang="en-US" altLang="en-US" b="1" i="0" u="none" strike="noStrike" cap="none" normalizeH="0" baseline="0" dirty="0" err="1">
                <a:ln>
                  <a:noFill/>
                </a:ln>
                <a:solidFill>
                  <a:srgbClr val="273239"/>
                </a:solidFill>
                <a:effectLst/>
              </a:rPr>
              <a:t>arity</a:t>
            </a:r>
            <a:r>
              <a:rPr kumimoji="0" lang="en-US" altLang="en-US" b="1" i="0" u="none" strike="noStrike" cap="none" normalizeH="0" baseline="0" dirty="0">
                <a:ln>
                  <a:noFill/>
                </a:ln>
                <a:solidFill>
                  <a:srgbClr val="273239"/>
                </a:solidFill>
                <a:effectLst/>
              </a:rPr>
              <a:t>):</a:t>
            </a:r>
            <a:r>
              <a:rPr kumimoji="0" lang="en-US" altLang="en-US" b="0" i="0" u="none" strike="noStrike" cap="none" normalizeH="0" baseline="0" dirty="0">
                <a:ln>
                  <a:noFill/>
                </a:ln>
                <a:solidFill>
                  <a:srgbClr val="273239"/>
                </a:solidFill>
                <a:effectLst/>
              </a:rPr>
              <a:t> The number of attributes in the relation is known as degree of the relation. </a:t>
            </a:r>
          </a:p>
          <a:p>
            <a:pPr lvl="0" algn="just" eaLnBrk="0" fontAlgn="base" hangingPunct="0">
              <a:lnSpc>
                <a:spcPct val="150000"/>
              </a:lnSpc>
              <a:spcBef>
                <a:spcPct val="0"/>
              </a:spcBef>
              <a:spcAft>
                <a:spcPct val="0"/>
              </a:spcAft>
            </a:pPr>
            <a:r>
              <a:rPr kumimoji="0" lang="en-US" altLang="en-US" b="0" i="0" u="none" strike="noStrike" cap="none" normalizeH="0" baseline="0" dirty="0">
                <a:ln>
                  <a:noFill/>
                </a:ln>
                <a:solidFill>
                  <a:srgbClr val="273239"/>
                </a:solidFill>
                <a:effectLst/>
              </a:rPr>
              <a:t>	The </a:t>
            </a:r>
            <a:r>
              <a:rPr kumimoji="0" lang="en-US" altLang="en-US" b="1" i="0" u="none" strike="noStrike" cap="none" normalizeH="0" baseline="0" dirty="0">
                <a:ln>
                  <a:noFill/>
                </a:ln>
                <a:solidFill>
                  <a:srgbClr val="273239"/>
                </a:solidFill>
                <a:effectLst/>
              </a:rPr>
              <a:t>STUDENT</a:t>
            </a:r>
            <a:r>
              <a:rPr kumimoji="0" lang="en-US" altLang="en-US" b="0" i="0" u="none" strike="noStrike" cap="none" normalizeH="0" baseline="0" dirty="0">
                <a:ln>
                  <a:noFill/>
                </a:ln>
                <a:solidFill>
                  <a:srgbClr val="273239"/>
                </a:solidFill>
                <a:effectLst/>
              </a:rPr>
              <a:t> relation defined above has degree 5.</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rgbClr val="273239"/>
                </a:solidFill>
                <a:effectLst/>
              </a:rPr>
              <a:t>Cardinality: </a:t>
            </a:r>
            <a:r>
              <a:rPr kumimoji="0" lang="en-US" altLang="en-US" b="0" i="0" u="none" strike="noStrike" cap="none" normalizeH="0" baseline="0" dirty="0">
                <a:ln>
                  <a:noFill/>
                </a:ln>
                <a:solidFill>
                  <a:srgbClr val="273239"/>
                </a:solidFill>
                <a:effectLst/>
              </a:rPr>
              <a:t>The number of tuples in a relation is known as cardinality. </a:t>
            </a:r>
          </a:p>
          <a:p>
            <a:pPr lvl="0" algn="just" eaLnBrk="0" fontAlgn="base" hangingPunct="0">
              <a:lnSpc>
                <a:spcPct val="150000"/>
              </a:lnSpc>
              <a:spcBef>
                <a:spcPct val="0"/>
              </a:spcBef>
              <a:spcAft>
                <a:spcPct val="0"/>
              </a:spcAft>
            </a:pPr>
            <a:r>
              <a:rPr lang="en-US" altLang="en-US" dirty="0">
                <a:solidFill>
                  <a:srgbClr val="273239"/>
                </a:solidFill>
              </a:rPr>
              <a:t>	</a:t>
            </a:r>
            <a:r>
              <a:rPr kumimoji="0" lang="en-US" altLang="en-US" b="0" i="0" u="none" strike="noStrike" cap="none" normalizeH="0" baseline="0" dirty="0">
                <a:ln>
                  <a:noFill/>
                </a:ln>
                <a:solidFill>
                  <a:srgbClr val="273239"/>
                </a:solidFill>
                <a:effectLst/>
              </a:rPr>
              <a:t>The </a:t>
            </a:r>
            <a:r>
              <a:rPr kumimoji="0" lang="en-US" altLang="en-US" b="1" i="0" u="none" strike="noStrike" cap="none" normalizeH="0" baseline="0" dirty="0">
                <a:ln>
                  <a:noFill/>
                </a:ln>
                <a:solidFill>
                  <a:srgbClr val="273239"/>
                </a:solidFill>
                <a:effectLst/>
              </a:rPr>
              <a:t>STUDENT</a:t>
            </a:r>
            <a:r>
              <a:rPr kumimoji="0" lang="en-US" altLang="en-US" b="0" i="0" u="none" strike="noStrike" cap="none" normalizeH="0" baseline="0" dirty="0">
                <a:ln>
                  <a:noFill/>
                </a:ln>
                <a:solidFill>
                  <a:srgbClr val="273239"/>
                </a:solidFill>
                <a:effectLst/>
              </a:rPr>
              <a:t> relation defined above has cardinality 4.</a:t>
            </a:r>
          </a:p>
          <a:p>
            <a:pPr marL="285750" lvl="0" indent="-285750" algn="just" eaLnBrk="0" fontAlgn="base" hangingPunct="0">
              <a:lnSpc>
                <a:spcPct val="150000"/>
              </a:lnSpc>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rgbClr val="273239"/>
                </a:solidFill>
                <a:effectLst/>
              </a:rPr>
              <a:t>Column:</a:t>
            </a:r>
            <a:r>
              <a:rPr kumimoji="0" lang="en-US" altLang="en-US" b="0" i="0" u="none" strike="noStrike" cap="none" normalizeH="0" baseline="0" dirty="0">
                <a:ln>
                  <a:noFill/>
                </a:ln>
                <a:solidFill>
                  <a:srgbClr val="273239"/>
                </a:solidFill>
                <a:effectLst/>
              </a:rPr>
              <a:t> Column represents the set of values for a particular attribute. </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b="1" dirty="0"/>
              <a:t>NULL Values:</a:t>
            </a:r>
            <a:r>
              <a:rPr lang="en-US" dirty="0"/>
              <a:t> The value which is not known or unavailable is called NULL value. </a:t>
            </a:r>
          </a:p>
          <a:p>
            <a:pPr lvl="0" algn="just" eaLnBrk="0" fontAlgn="base" hangingPunct="0">
              <a:lnSpc>
                <a:spcPct val="150000"/>
              </a:lnSpc>
              <a:spcBef>
                <a:spcPct val="0"/>
              </a:spcBef>
              <a:spcAft>
                <a:spcPct val="0"/>
              </a:spcAft>
            </a:pPr>
            <a:r>
              <a:rPr lang="en-US" dirty="0"/>
              <a:t>	It is represented by blank space. </a:t>
            </a:r>
          </a:p>
          <a:p>
            <a:pPr lvl="0" algn="just" eaLnBrk="0" fontAlgn="base" hangingPunct="0">
              <a:lnSpc>
                <a:spcPct val="150000"/>
              </a:lnSpc>
              <a:spcBef>
                <a:spcPct val="0"/>
              </a:spcBef>
              <a:spcAft>
                <a:spcPct val="0"/>
              </a:spcAft>
            </a:pPr>
            <a:r>
              <a:rPr lang="en-US" dirty="0"/>
              <a:t>	e.g.; PHONE of STUDENT having ROLL_NO 4 is NULL. </a:t>
            </a:r>
          </a:p>
          <a:p>
            <a:pPr algn="just">
              <a:lnSpc>
                <a:spcPct val="150000"/>
              </a:lnSpc>
            </a:pPr>
            <a:r>
              <a:rPr lang="en-US" b="1" dirty="0"/>
              <a:t>Relational key:</a:t>
            </a:r>
            <a:r>
              <a:rPr lang="en-US" dirty="0"/>
              <a:t> In the relational key, each row has one or more attributes. It can identify the row in the relation </a:t>
            </a:r>
            <a:r>
              <a:rPr lang="en-US"/>
              <a:t>uniquely.</a:t>
            </a:r>
            <a:endParaRPr lang="en-US" dirty="0"/>
          </a:p>
        </p:txBody>
      </p:sp>
    </p:spTree>
    <p:extLst>
      <p:ext uri="{BB962C8B-B14F-4D97-AF65-F5344CB8AC3E}">
        <p14:creationId xmlns:p14="http://schemas.microsoft.com/office/powerpoint/2010/main" val="2436124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4" y="0"/>
            <a:ext cx="11943306"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232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76" y="154758"/>
            <a:ext cx="12089824" cy="6585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171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9" y="166255"/>
            <a:ext cx="11540412" cy="644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52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81"/>
            <a:ext cx="12239625" cy="683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3301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5016"/>
            <a:ext cx="12070464" cy="559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890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74" y="74324"/>
            <a:ext cx="11416146" cy="584775"/>
          </a:xfrm>
          <a:prstGeom prst="rect">
            <a:avLst/>
          </a:prstGeom>
        </p:spPr>
        <p:txBody>
          <a:bodyPr wrap="square">
            <a:spAutoFit/>
          </a:bodyPr>
          <a:lstStyle/>
          <a:p>
            <a:r>
              <a:rPr lang="en-US" sz="3200" dirty="0"/>
              <a:t>Some examples of Relational schemas</a:t>
            </a:r>
          </a:p>
        </p:txBody>
      </p:sp>
      <p:pic>
        <p:nvPicPr>
          <p:cNvPr id="3" name="Picture 2"/>
          <p:cNvPicPr>
            <a:picLocks noChangeAspect="1"/>
          </p:cNvPicPr>
          <p:nvPr/>
        </p:nvPicPr>
        <p:blipFill>
          <a:blip r:embed="rId2"/>
          <a:stretch>
            <a:fillRect/>
          </a:stretch>
        </p:blipFill>
        <p:spPr>
          <a:xfrm>
            <a:off x="3206024" y="659099"/>
            <a:ext cx="7410450" cy="6124575"/>
          </a:xfrm>
          <a:prstGeom prst="rect">
            <a:avLst/>
          </a:prstGeom>
        </p:spPr>
      </p:pic>
      <p:sp>
        <p:nvSpPr>
          <p:cNvPr id="4" name="TextBox 3"/>
          <p:cNvSpPr txBox="1"/>
          <p:nvPr/>
        </p:nvSpPr>
        <p:spPr>
          <a:xfrm>
            <a:off x="187287" y="2522862"/>
            <a:ext cx="2930487" cy="646331"/>
          </a:xfrm>
          <a:prstGeom prst="rect">
            <a:avLst/>
          </a:prstGeom>
          <a:noFill/>
        </p:spPr>
        <p:txBody>
          <a:bodyPr wrap="square" rtlCol="0">
            <a:spAutoFit/>
          </a:bodyPr>
          <a:lstStyle/>
          <a:p>
            <a:r>
              <a:rPr lang="en-US" b="1" dirty="0"/>
              <a:t>Map the given ER diagram to Relational schema.</a:t>
            </a:r>
          </a:p>
        </p:txBody>
      </p:sp>
    </p:spTree>
    <p:extLst>
      <p:ext uri="{BB962C8B-B14F-4D97-AF65-F5344CB8AC3E}">
        <p14:creationId xmlns:p14="http://schemas.microsoft.com/office/powerpoint/2010/main" val="17292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59" y="106926"/>
            <a:ext cx="10464165" cy="675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912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31" y="-1"/>
            <a:ext cx="7303244" cy="703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33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624" y="94596"/>
            <a:ext cx="10260776" cy="6763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783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23422" y="705480"/>
            <a:ext cx="8801100" cy="3838575"/>
          </a:xfrm>
          <a:prstGeom prst="rect">
            <a:avLst/>
          </a:prstGeom>
        </p:spPr>
      </p:pic>
    </p:spTree>
    <p:extLst>
      <p:ext uri="{BB962C8B-B14F-4D97-AF65-F5344CB8AC3E}">
        <p14:creationId xmlns:p14="http://schemas.microsoft.com/office/powerpoint/2010/main" val="10887928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5341" y="0"/>
            <a:ext cx="7303679" cy="6858000"/>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a:t>Map the given ER diagram to Relational schema.</a:t>
            </a:r>
          </a:p>
        </p:txBody>
      </p:sp>
    </p:spTree>
    <p:extLst>
      <p:ext uri="{BB962C8B-B14F-4D97-AF65-F5344CB8AC3E}">
        <p14:creationId xmlns:p14="http://schemas.microsoft.com/office/powerpoint/2010/main" val="3503235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27933" y="69407"/>
            <a:ext cx="6351900" cy="6788593"/>
          </a:xfrm>
          <a:prstGeom prst="rect">
            <a:avLst/>
          </a:prstGeom>
        </p:spPr>
      </p:pic>
      <p:sp>
        <p:nvSpPr>
          <p:cNvPr id="3" name="TextBox 2"/>
          <p:cNvSpPr txBox="1"/>
          <p:nvPr/>
        </p:nvSpPr>
        <p:spPr>
          <a:xfrm>
            <a:off x="187287" y="2522862"/>
            <a:ext cx="2930487" cy="369332"/>
          </a:xfrm>
          <a:prstGeom prst="rect">
            <a:avLst/>
          </a:prstGeom>
          <a:noFill/>
        </p:spPr>
        <p:txBody>
          <a:bodyPr wrap="square" rtlCol="0">
            <a:spAutoFit/>
          </a:bodyPr>
          <a:lstStyle/>
          <a:p>
            <a:r>
              <a:rPr lang="en-US" b="1" dirty="0"/>
              <a:t>Relational database schema</a:t>
            </a:r>
          </a:p>
        </p:txBody>
      </p:sp>
    </p:spTree>
    <p:extLst>
      <p:ext uri="{BB962C8B-B14F-4D97-AF65-F5344CB8AC3E}">
        <p14:creationId xmlns:p14="http://schemas.microsoft.com/office/powerpoint/2010/main" val="2790967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2223" y="182621"/>
            <a:ext cx="8250755" cy="6438515"/>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a:t>Map the given ER diagram to Relational schema.</a:t>
            </a:r>
          </a:p>
        </p:txBody>
      </p:sp>
    </p:spTree>
    <p:extLst>
      <p:ext uri="{BB962C8B-B14F-4D97-AF65-F5344CB8AC3E}">
        <p14:creationId xmlns:p14="http://schemas.microsoft.com/office/powerpoint/2010/main" val="167482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017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3272" y="948024"/>
            <a:ext cx="7143750" cy="4895850"/>
          </a:xfrm>
          <a:prstGeom prst="rect">
            <a:avLst/>
          </a:prstGeom>
        </p:spPr>
      </p:pic>
      <p:sp>
        <p:nvSpPr>
          <p:cNvPr id="3" name="TextBox 2"/>
          <p:cNvSpPr txBox="1"/>
          <p:nvPr/>
        </p:nvSpPr>
        <p:spPr>
          <a:xfrm>
            <a:off x="187287" y="2522862"/>
            <a:ext cx="2930487" cy="646331"/>
          </a:xfrm>
          <a:prstGeom prst="rect">
            <a:avLst/>
          </a:prstGeom>
          <a:noFill/>
        </p:spPr>
        <p:txBody>
          <a:bodyPr wrap="square" rtlCol="0">
            <a:spAutoFit/>
          </a:bodyPr>
          <a:lstStyle/>
          <a:p>
            <a:r>
              <a:rPr lang="en-US" b="1" dirty="0"/>
              <a:t>Map the given ER diagram to Relational schema.</a:t>
            </a:r>
          </a:p>
        </p:txBody>
      </p:sp>
    </p:spTree>
    <p:extLst>
      <p:ext uri="{BB962C8B-B14F-4D97-AF65-F5344CB8AC3E}">
        <p14:creationId xmlns:p14="http://schemas.microsoft.com/office/powerpoint/2010/main" val="34493961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740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783" y="316991"/>
            <a:ext cx="11527316" cy="3970318"/>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rgbClr val="000000"/>
                </a:solidFill>
              </a:rPr>
              <a:t>Relational database systems are expected to be equipped with a query language that can assist its users to query the database instances. </a:t>
            </a:r>
          </a:p>
          <a:p>
            <a:pPr marL="285750" indent="-285750">
              <a:lnSpc>
                <a:spcPct val="150000"/>
              </a:lnSpc>
              <a:buFont typeface="Arial" panose="020B0604020202020204" pitchFamily="34" charset="0"/>
              <a:buChar char="•"/>
            </a:pPr>
            <a:r>
              <a:rPr lang="en-US" sz="2400" dirty="0">
                <a:solidFill>
                  <a:srgbClr val="000000"/>
                </a:solidFill>
              </a:rPr>
              <a:t>There are </a:t>
            </a:r>
            <a:r>
              <a:rPr lang="en-US" sz="2400" b="1" dirty="0">
                <a:solidFill>
                  <a:srgbClr val="000000"/>
                </a:solidFill>
              </a:rPr>
              <a:t>two kinds of query languages </a:t>
            </a:r>
            <a:r>
              <a:rPr lang="en-US" sz="2400" dirty="0">
                <a:solidFill>
                  <a:srgbClr val="000000"/>
                </a:solidFill>
              </a:rPr>
              <a:t>− </a:t>
            </a:r>
          </a:p>
          <a:p>
            <a:pPr>
              <a:lnSpc>
                <a:spcPct val="150000"/>
              </a:lnSpc>
            </a:pPr>
            <a:r>
              <a:rPr lang="en-US" sz="2400" dirty="0">
                <a:solidFill>
                  <a:srgbClr val="000000"/>
                </a:solidFill>
              </a:rPr>
              <a:t>	1. Relational Algebra -		7 </a:t>
            </a:r>
            <a:r>
              <a:rPr lang="en-US" sz="2400" dirty="0"/>
              <a:t>fundamental operations</a:t>
            </a:r>
            <a:r>
              <a:rPr lang="en-US" sz="2400" dirty="0">
                <a:solidFill>
                  <a:srgbClr val="000000"/>
                </a:solidFill>
              </a:rPr>
              <a:t> </a:t>
            </a:r>
          </a:p>
          <a:p>
            <a:pPr>
              <a:lnSpc>
                <a:spcPct val="150000"/>
              </a:lnSpc>
            </a:pPr>
            <a:r>
              <a:rPr lang="en-US" sz="2400" dirty="0">
                <a:solidFill>
                  <a:srgbClr val="000000"/>
                </a:solidFill>
              </a:rPr>
              <a:t>	2. Relational Calculus - 	</a:t>
            </a:r>
            <a:r>
              <a:rPr lang="en-US" sz="2400" dirty="0"/>
              <a:t>Tuple Relational Calculus (TRC)</a:t>
            </a:r>
          </a:p>
          <a:p>
            <a:pPr>
              <a:lnSpc>
                <a:spcPct val="150000"/>
              </a:lnSpc>
            </a:pPr>
            <a:r>
              <a:rPr lang="en-US" sz="2400" dirty="0">
                <a:solidFill>
                  <a:srgbClr val="000000"/>
                </a:solidFill>
              </a:rPr>
              <a:t>					</a:t>
            </a:r>
            <a:r>
              <a:rPr lang="en-US" sz="2400" dirty="0"/>
              <a:t>Domain Relational Calculus (DRC)</a:t>
            </a:r>
          </a:p>
          <a:p>
            <a:pPr>
              <a:lnSpc>
                <a:spcPct val="150000"/>
              </a:lnSpc>
            </a:pPr>
            <a:endParaRPr lang="en-US" sz="2400" dirty="0"/>
          </a:p>
        </p:txBody>
      </p:sp>
    </p:spTree>
    <p:extLst>
      <p:ext uri="{BB962C8B-B14F-4D97-AF65-F5344CB8AC3E}">
        <p14:creationId xmlns:p14="http://schemas.microsoft.com/office/powerpoint/2010/main" val="304015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714" y="272923"/>
            <a:ext cx="11637485" cy="4708981"/>
          </a:xfrm>
          <a:prstGeom prst="rect">
            <a:avLst/>
          </a:prstGeom>
        </p:spPr>
        <p:txBody>
          <a:bodyPr wrap="square">
            <a:spAutoFit/>
          </a:bodyPr>
          <a:lstStyle/>
          <a:p>
            <a:pPr algn="just">
              <a:lnSpc>
                <a:spcPct val="150000"/>
              </a:lnSpc>
            </a:pPr>
            <a:r>
              <a:rPr lang="en-US" sz="3200" b="1" dirty="0">
                <a:solidFill>
                  <a:srgbClr val="610B38"/>
                </a:solidFill>
              </a:rPr>
              <a:t>Relational Algebra</a:t>
            </a:r>
          </a:p>
          <a:p>
            <a:pPr marL="342900" indent="-342900" algn="just">
              <a:lnSpc>
                <a:spcPct val="150000"/>
              </a:lnSpc>
              <a:buFont typeface="Arial" panose="020B0604020202020204" pitchFamily="34" charset="0"/>
              <a:buChar char="•"/>
            </a:pPr>
            <a:r>
              <a:rPr lang="en-US" sz="2400" dirty="0"/>
              <a:t>Relational algebra is a procedural query language. </a:t>
            </a:r>
          </a:p>
          <a:p>
            <a:pPr marL="342900" indent="-342900" algn="just">
              <a:lnSpc>
                <a:spcPct val="150000"/>
              </a:lnSpc>
              <a:buFont typeface="Arial" panose="020B0604020202020204" pitchFamily="34" charset="0"/>
              <a:buChar char="•"/>
            </a:pPr>
            <a:r>
              <a:rPr lang="en-US" sz="2400" dirty="0"/>
              <a:t>RA takes instances of relations as input and yields instances of relations as output.</a:t>
            </a:r>
          </a:p>
          <a:p>
            <a:pPr marL="342900" indent="-342900" algn="just">
              <a:lnSpc>
                <a:spcPct val="150000"/>
              </a:lnSpc>
              <a:buFont typeface="Arial" panose="020B0604020202020204" pitchFamily="34" charset="0"/>
              <a:buChar char="•"/>
            </a:pPr>
            <a:r>
              <a:rPr lang="en-US" sz="2400" dirty="0"/>
              <a:t>It gives a step by step process to obtain the result of the query. </a:t>
            </a:r>
          </a:p>
          <a:p>
            <a:pPr marL="342900" indent="-342900" algn="just">
              <a:lnSpc>
                <a:spcPct val="150000"/>
              </a:lnSpc>
              <a:buFont typeface="Arial" panose="020B0604020202020204" pitchFamily="34" charset="0"/>
              <a:buChar char="•"/>
            </a:pPr>
            <a:r>
              <a:rPr lang="en-US" sz="2400" dirty="0"/>
              <a:t>It uses operators to perform queries.</a:t>
            </a:r>
          </a:p>
          <a:p>
            <a:pPr marL="342900" indent="-342900" algn="just">
              <a:lnSpc>
                <a:spcPct val="150000"/>
              </a:lnSpc>
              <a:buFont typeface="Arial" panose="020B0604020202020204" pitchFamily="34" charset="0"/>
              <a:buChar char="•"/>
            </a:pPr>
            <a:r>
              <a:rPr lang="en-US" sz="2400" dirty="0"/>
              <a:t>An operator can be either </a:t>
            </a:r>
            <a:r>
              <a:rPr lang="en-US" sz="2400" b="1" dirty="0"/>
              <a:t>unary</a:t>
            </a:r>
            <a:r>
              <a:rPr lang="en-US" sz="2400" dirty="0"/>
              <a:t> or </a:t>
            </a:r>
            <a:r>
              <a:rPr lang="en-US" sz="2400" b="1" dirty="0"/>
              <a:t>binary</a:t>
            </a:r>
            <a:r>
              <a:rPr lang="en-US" sz="2400" dirty="0"/>
              <a:t>. </a:t>
            </a:r>
          </a:p>
          <a:p>
            <a:pPr marL="342900" indent="-342900" algn="just">
              <a:lnSpc>
                <a:spcPct val="150000"/>
              </a:lnSpc>
              <a:buFont typeface="Arial" panose="020B0604020202020204" pitchFamily="34" charset="0"/>
              <a:buChar char="•"/>
            </a:pPr>
            <a:r>
              <a:rPr lang="en-US" sz="2400" dirty="0"/>
              <a:t>Relational algebra is performed recursively on a relation and intermediate results are also considered as relations.</a:t>
            </a:r>
            <a:endParaRPr lang="en-US" sz="2400" b="0" i="0" dirty="0">
              <a:effectLst/>
            </a:endParaRPr>
          </a:p>
        </p:txBody>
      </p:sp>
    </p:spTree>
    <p:extLst>
      <p:ext uri="{BB962C8B-B14F-4D97-AF65-F5344CB8AC3E}">
        <p14:creationId xmlns:p14="http://schemas.microsoft.com/office/powerpoint/2010/main" val="2555811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866" y="0"/>
            <a:ext cx="8365475" cy="6683048"/>
          </a:xfrm>
          <a:prstGeom prst="rect">
            <a:avLst/>
          </a:prstGeom>
        </p:spPr>
        <p:txBody>
          <a:bodyPr wrap="square">
            <a:spAutoFit/>
          </a:bodyPr>
          <a:lstStyle/>
          <a:p>
            <a:pPr>
              <a:lnSpc>
                <a:spcPct val="150000"/>
              </a:lnSpc>
            </a:pPr>
            <a:r>
              <a:rPr lang="en-US" sz="2400" b="1" dirty="0">
                <a:solidFill>
                  <a:srgbClr val="222222"/>
                </a:solidFill>
              </a:rPr>
              <a:t>Unary Relational Operations</a:t>
            </a:r>
          </a:p>
          <a:p>
            <a:pPr lvl="2">
              <a:lnSpc>
                <a:spcPct val="150000"/>
              </a:lnSpc>
              <a:buFont typeface="Arial" panose="020B0604020202020204" pitchFamily="34" charset="0"/>
              <a:buChar char="•"/>
            </a:pPr>
            <a:r>
              <a:rPr lang="en-US" sz="2400" dirty="0">
                <a:solidFill>
                  <a:srgbClr val="222222"/>
                </a:solidFill>
              </a:rPr>
              <a:t> SELECT (symbol: </a:t>
            </a:r>
            <a:r>
              <a:rPr lang="el-GR" sz="2400" dirty="0">
                <a:solidFill>
                  <a:srgbClr val="222222"/>
                </a:solidFill>
              </a:rPr>
              <a:t>σ)</a:t>
            </a:r>
          </a:p>
          <a:p>
            <a:pPr lvl="2">
              <a:lnSpc>
                <a:spcPct val="150000"/>
              </a:lnSpc>
              <a:buFont typeface="Arial" panose="020B0604020202020204" pitchFamily="34" charset="0"/>
              <a:buChar char="•"/>
            </a:pPr>
            <a:r>
              <a:rPr lang="en-US" sz="2400" dirty="0">
                <a:solidFill>
                  <a:srgbClr val="222222"/>
                </a:solidFill>
              </a:rPr>
              <a:t> PROJECT (symbol: </a:t>
            </a:r>
            <a:r>
              <a:rPr lang="el-GR" sz="2400" dirty="0">
                <a:solidFill>
                  <a:srgbClr val="222222"/>
                </a:solidFill>
              </a:rPr>
              <a:t>π)</a:t>
            </a:r>
          </a:p>
          <a:p>
            <a:pPr lvl="2">
              <a:lnSpc>
                <a:spcPct val="150000"/>
              </a:lnSpc>
              <a:buFont typeface="Arial" panose="020B0604020202020204" pitchFamily="34" charset="0"/>
              <a:buChar char="•"/>
            </a:pPr>
            <a:r>
              <a:rPr lang="en-US" sz="2400" dirty="0">
                <a:solidFill>
                  <a:srgbClr val="222222"/>
                </a:solidFill>
              </a:rPr>
              <a:t> RENAME (symbol: </a:t>
            </a:r>
            <a:r>
              <a:rPr lang="el-GR" sz="2400" dirty="0">
                <a:solidFill>
                  <a:srgbClr val="222222"/>
                </a:solidFill>
              </a:rPr>
              <a:t>ρ)</a:t>
            </a:r>
          </a:p>
          <a:p>
            <a:pPr>
              <a:lnSpc>
                <a:spcPct val="150000"/>
              </a:lnSpc>
            </a:pPr>
            <a:r>
              <a:rPr lang="en-US" sz="2400" b="1" dirty="0">
                <a:solidFill>
                  <a:srgbClr val="222222"/>
                </a:solidFill>
              </a:rPr>
              <a:t>Relational Algebra Operations From Set Theory</a:t>
            </a:r>
          </a:p>
          <a:p>
            <a:pPr lvl="2">
              <a:lnSpc>
                <a:spcPct val="150000"/>
              </a:lnSpc>
              <a:buFont typeface="Arial" panose="020B0604020202020204" pitchFamily="34" charset="0"/>
              <a:buChar char="•"/>
            </a:pPr>
            <a:r>
              <a:rPr lang="en-US" sz="2400" dirty="0">
                <a:solidFill>
                  <a:srgbClr val="222222"/>
                </a:solidFill>
              </a:rPr>
              <a:t> UNION (</a:t>
            </a:r>
            <a:r>
              <a:rPr lang="el-GR" sz="2400" dirty="0">
                <a:solidFill>
                  <a:srgbClr val="222222"/>
                </a:solidFill>
              </a:rPr>
              <a:t>υ)</a:t>
            </a:r>
          </a:p>
          <a:p>
            <a:pPr lvl="2">
              <a:lnSpc>
                <a:spcPct val="150000"/>
              </a:lnSpc>
              <a:buFont typeface="Arial" panose="020B0604020202020204" pitchFamily="34" charset="0"/>
              <a:buChar char="•"/>
            </a:pPr>
            <a:r>
              <a:rPr lang="en-US" sz="2400" dirty="0">
                <a:solidFill>
                  <a:srgbClr val="222222"/>
                </a:solidFill>
              </a:rPr>
              <a:t> INTERSECTION ( ),</a:t>
            </a:r>
          </a:p>
          <a:p>
            <a:pPr lvl="2">
              <a:lnSpc>
                <a:spcPct val="150000"/>
              </a:lnSpc>
              <a:buFont typeface="Arial" panose="020B0604020202020204" pitchFamily="34" charset="0"/>
              <a:buChar char="•"/>
            </a:pPr>
            <a:r>
              <a:rPr lang="en-US" sz="2400" dirty="0">
                <a:solidFill>
                  <a:srgbClr val="222222"/>
                </a:solidFill>
              </a:rPr>
              <a:t> DIFFERENCE (-)</a:t>
            </a:r>
          </a:p>
          <a:p>
            <a:pPr lvl="2">
              <a:lnSpc>
                <a:spcPct val="150000"/>
              </a:lnSpc>
              <a:buFont typeface="Arial" panose="020B0604020202020204" pitchFamily="34" charset="0"/>
              <a:buChar char="•"/>
            </a:pPr>
            <a:r>
              <a:rPr lang="en-US" sz="2400" dirty="0">
                <a:solidFill>
                  <a:srgbClr val="222222"/>
                </a:solidFill>
              </a:rPr>
              <a:t> CARTESIAN PRODUCT ( x )</a:t>
            </a:r>
          </a:p>
          <a:p>
            <a:pPr>
              <a:lnSpc>
                <a:spcPct val="150000"/>
              </a:lnSpc>
            </a:pPr>
            <a:r>
              <a:rPr lang="en-US" sz="2400" b="1" dirty="0">
                <a:solidFill>
                  <a:srgbClr val="222222"/>
                </a:solidFill>
              </a:rPr>
              <a:t>Binary Relational Operations</a:t>
            </a:r>
          </a:p>
          <a:p>
            <a:pPr lvl="2">
              <a:lnSpc>
                <a:spcPct val="150000"/>
              </a:lnSpc>
              <a:buFont typeface="Arial" panose="020B0604020202020204" pitchFamily="34" charset="0"/>
              <a:buChar char="•"/>
            </a:pPr>
            <a:r>
              <a:rPr lang="en-US" sz="2400" dirty="0">
                <a:solidFill>
                  <a:srgbClr val="222222"/>
                </a:solidFill>
              </a:rPr>
              <a:t> JOIN</a:t>
            </a:r>
          </a:p>
          <a:p>
            <a:pPr lvl="2">
              <a:lnSpc>
                <a:spcPct val="150000"/>
              </a:lnSpc>
              <a:buFont typeface="Arial" panose="020B0604020202020204" pitchFamily="34" charset="0"/>
              <a:buChar char="•"/>
            </a:pPr>
            <a:r>
              <a:rPr lang="en-US" sz="2400" dirty="0">
                <a:solidFill>
                  <a:srgbClr val="222222"/>
                </a:solidFill>
              </a:rPr>
              <a:t> DIVISION</a:t>
            </a:r>
            <a:endParaRPr lang="en-US" sz="2400" b="0" i="0" dirty="0">
              <a:solidFill>
                <a:srgbClr val="222222"/>
              </a:solidFill>
              <a:effectLst/>
            </a:endParaRPr>
          </a:p>
        </p:txBody>
      </p:sp>
    </p:spTree>
    <p:extLst>
      <p:ext uri="{BB962C8B-B14F-4D97-AF65-F5344CB8AC3E}">
        <p14:creationId xmlns:p14="http://schemas.microsoft.com/office/powerpoint/2010/main" val="3812951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2849</Words>
  <Application>Microsoft Office PowerPoint</Application>
  <PresentationFormat>Widescreen</PresentationFormat>
  <Paragraphs>274</Paragraphs>
  <Slides>65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Calibri Light</vt:lpstr>
      <vt:lpstr>inter-bold</vt:lpstr>
      <vt:lpstr>inter-regular</vt:lpstr>
      <vt:lpstr>sofia-pro</vt:lpstr>
      <vt:lpstr>urw-din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sunetra salunkhe</dc:creator>
  <cp:lastModifiedBy>Atharv Patil</cp:lastModifiedBy>
  <cp:revision>225</cp:revision>
  <dcterms:created xsi:type="dcterms:W3CDTF">2022-11-11T05:40:52Z</dcterms:created>
  <dcterms:modified xsi:type="dcterms:W3CDTF">2023-01-22T14:50:33Z</dcterms:modified>
</cp:coreProperties>
</file>